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8" r:id="rId3"/>
    <p:sldId id="265" r:id="rId4"/>
    <p:sldId id="298" r:id="rId5"/>
    <p:sldId id="299" r:id="rId6"/>
    <p:sldId id="300" r:id="rId7"/>
    <p:sldId id="270" r:id="rId8"/>
    <p:sldId id="301" r:id="rId9"/>
    <p:sldId id="302" r:id="rId10"/>
    <p:sldId id="272" r:id="rId11"/>
    <p:sldId id="273" r:id="rId12"/>
    <p:sldId id="416" r:id="rId13"/>
    <p:sldId id="417" r:id="rId15"/>
    <p:sldId id="353" r:id="rId16"/>
    <p:sldId id="354" r:id="rId17"/>
    <p:sldId id="274" r:id="rId18"/>
    <p:sldId id="418" r:id="rId19"/>
    <p:sldId id="303" r:id="rId20"/>
    <p:sldId id="292" r:id="rId21"/>
    <p:sldId id="294" r:id="rId22"/>
    <p:sldId id="277" r:id="rId23"/>
    <p:sldId id="420" r:id="rId24"/>
    <p:sldId id="279" r:id="rId25"/>
    <p:sldId id="280" r:id="rId26"/>
    <p:sldId id="281" r:id="rId27"/>
    <p:sldId id="295" r:id="rId28"/>
    <p:sldId id="282" r:id="rId29"/>
    <p:sldId id="283" r:id="rId30"/>
    <p:sldId id="284" r:id="rId31"/>
    <p:sldId id="304" r:id="rId32"/>
    <p:sldId id="305" r:id="rId33"/>
    <p:sldId id="306" r:id="rId34"/>
    <p:sldId id="308" r:id="rId35"/>
    <p:sldId id="307" r:id="rId36"/>
    <p:sldId id="309" r:id="rId37"/>
    <p:sldId id="310" r:id="rId38"/>
    <p:sldId id="289" r:id="rId39"/>
    <p:sldId id="29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6" r:id="rId51"/>
    <p:sldId id="328" r:id="rId52"/>
    <p:sldId id="327" r:id="rId53"/>
    <p:sldId id="331" r:id="rId54"/>
    <p:sldId id="332" r:id="rId55"/>
    <p:sldId id="329" r:id="rId56"/>
    <p:sldId id="333" r:id="rId57"/>
    <p:sldId id="334" r:id="rId58"/>
    <p:sldId id="330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21" r:id="rId70"/>
    <p:sldId id="322" r:id="rId71"/>
    <p:sldId id="323" r:id="rId72"/>
    <p:sldId id="324" r:id="rId73"/>
    <p:sldId id="345" r:id="rId74"/>
    <p:sldId id="346" r:id="rId75"/>
    <p:sldId id="347" r:id="rId76"/>
    <p:sldId id="349" r:id="rId77"/>
    <p:sldId id="350" r:id="rId78"/>
    <p:sldId id="351" r:id="rId79"/>
    <p:sldId id="352" r:id="rId80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FFFF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147"/>
    <p:restoredTop sz="98627"/>
  </p:normalViewPr>
  <p:slideViewPr>
    <p:cSldViewPr showGuides="1">
      <p:cViewPr>
        <p:scale>
          <a:sx n="67" d="100"/>
          <a:sy n="67" d="100"/>
        </p:scale>
        <p:origin x="-1392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5833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6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138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741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662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112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765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122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81000"/>
            <a:ext cx="20764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769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 showMasterSp="0">
  <p:cSld name="Title, Text,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867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133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843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945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048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150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614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253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71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355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81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457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92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2560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2" imgW="865505" imgH="786130" progId="">
                  <p:embed/>
                </p:oleObj>
              </mc:Choice>
              <mc:Fallback>
                <p:oleObj name="" r:id="rId2" imgW="865505" imgH="786130" progId="">
                  <p:embed/>
                  <p:pic>
                    <p:nvPicPr>
                      <p:cNvPr id="0" name="Picture 1024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vmlDrawing" Target="../drawings/vmlDrawing13.vml"/><Relationship Id="rId14" Type="http://schemas.openxmlformats.org/officeDocument/2006/relationships/image" Target="../media/image1.png"/><Relationship Id="rId13" Type="http://schemas.openxmlformats.org/officeDocument/2006/relationships/oleObject" Target="../embeddings/oleObject13.bin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dirty="0"/>
              <a:t>Click to edit Master title style</a:t>
            </a:r>
            <a:endParaRPr dirty="0"/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  <a:endParaRPr dirty="0"/>
          </a:p>
          <a:p>
            <a:pPr lvl="1"/>
            <a:r>
              <a:rPr dirty="0"/>
              <a:t>Second level</a:t>
            </a:r>
            <a:endParaRPr dirty="0"/>
          </a:p>
          <a:p>
            <a:pPr lvl="2"/>
            <a:r>
              <a:rPr dirty="0"/>
              <a:t>Third level</a:t>
            </a:r>
            <a:endParaRPr dirty="0"/>
          </a:p>
          <a:p>
            <a:pPr lvl="3"/>
            <a:r>
              <a:rPr dirty="0"/>
              <a:t>Fourth level</a:t>
            </a:r>
            <a:endParaRPr dirty="0"/>
          </a:p>
          <a:p>
            <a:pPr lvl="4"/>
            <a:r>
              <a:rPr dirty="0"/>
              <a:t>Fifth level</a:t>
            </a:r>
            <a:endParaRPr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lvl="0" eaLnBrk="1" hangingPunct="1"/>
            <a:fld id="{9A0DB2DC-4C9A-4742-B13C-FB6460FD3503}" type="slidenum">
              <a:rPr lang="en-US" dirty="0">
                <a:latin typeface="Times New Roman" pitchFamily="18" charset="0"/>
              </a:rPr>
            </a:fld>
            <a:endParaRPr lang="en-US" dirty="0">
              <a:latin typeface="Times New Roman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026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3" imgW="865505" imgH="786130" progId="">
                  <p:embed/>
                </p:oleObj>
              </mc:Choice>
              <mc:Fallback>
                <p:oleObj name="" r:id="rId13" imgW="865505" imgH="786130" progId="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29699" name="Rectangle 2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JavaScript</a:t>
            </a:r>
            <a:endParaRPr dirty="0"/>
          </a:p>
        </p:txBody>
      </p:sp>
      <p:sp>
        <p:nvSpPr>
          <p:cNvPr id="29700" name="Text Box 4"/>
          <p:cNvSpPr txBox="1"/>
          <p:nvPr/>
        </p:nvSpPr>
        <p:spPr>
          <a:xfrm>
            <a:off x="2286000" y="381000"/>
            <a:ext cx="6705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sz="3200" dirty="0">
                <a:latin typeface="Times New Roman" pitchFamily="18" charset="0"/>
              </a:rPr>
              <a:t>JavaScript : Introduction To Client Side Scripting</a:t>
            </a:r>
            <a:endParaRPr sz="3200" b="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  <a:endParaRPr dirty="0"/>
          </a:p>
        </p:txBody>
      </p:sp>
      <p:sp>
        <p:nvSpPr>
          <p:cNvPr id="378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can be provided locally or remotely accessible JavaScript file using </a:t>
            </a:r>
            <a:r>
              <a:rPr lang="en-IN" altLang="x-none" sz="2000" i="1" dirty="0">
                <a:cs typeface="Calibri" pitchFamily="34" charset="0"/>
              </a:rPr>
              <a:t>src attribute.</a:t>
            </a:r>
            <a:endParaRPr lang="en-IN" altLang="x-none" sz="2000" i="1" dirty="0">
              <a:cs typeface="Calibri" pitchFamily="34" charset="0"/>
            </a:endParaRPr>
          </a:p>
          <a:p>
            <a:pPr algn="just"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&lt;html&gt;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&lt;head&gt;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&lt;script language="</a:t>
            </a:r>
            <a:r>
              <a:rPr lang="en-IN" altLang="x-none" sz="2000" dirty="0" smtClean="0">
                <a:cs typeface="Calibri" pitchFamily="34" charset="0"/>
              </a:rPr>
              <a:t>JavaScript”  type</a:t>
            </a:r>
            <a:r>
              <a:rPr lang="en-IN" altLang="x-none" sz="2000" dirty="0">
                <a:cs typeface="Calibri" pitchFamily="34" charset="0"/>
              </a:rPr>
              <a:t>="text/javascript"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src="http://somesite/myOwnJavaScript.js"&gt;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&lt;/script&gt;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	&lt;/head&gt;</a:t>
            </a:r>
            <a:endParaRPr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&lt;/html&gt;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5120" y="1981200"/>
            <a:ext cx="413131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</a:rPr>
              <a:t>External file: myScript.js</a:t>
            </a:r>
            <a:endParaRPr lang="en-US" sz="180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/>
              <a:t>function myFunction() {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document.getElementById("demo").innerHTML = "Paragraph changed.";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}</a:t>
            </a: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55795" y="1981200"/>
            <a:ext cx="4535805" cy="47428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accent6"/>
                </a:solidFill>
              </a:rPr>
              <a:t>myScript.html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&lt;!DOCTYPE html&gt;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&lt;html&gt;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&lt;body&gt;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&lt;h2&gt;External JavaScript&lt;/h2&gt;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&lt;p id="demo"&gt;A Paragraph.&lt;/p&gt;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&lt;button type="button" </a:t>
            </a:r>
            <a:r>
              <a:rPr lang="en-US" sz="1800" dirty="0" err="1"/>
              <a:t>onclick</a:t>
            </a:r>
            <a:r>
              <a:rPr lang="en-US" sz="1800" dirty="0"/>
              <a:t>="</a:t>
            </a:r>
            <a:r>
              <a:rPr lang="en-US" sz="1800" dirty="0" err="1"/>
              <a:t>myFunction</a:t>
            </a:r>
            <a:r>
              <a:rPr lang="en-US" sz="1800" dirty="0"/>
              <a:t>()"&gt;Try it&lt;/button&gt;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="myScript.js"&gt;&lt;/script&gt;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&lt;/body&gt;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&lt;/html&gt;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 Advantages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separates HTML and code</a:t>
            </a:r>
            <a:endParaRPr lang="en-US" sz="2000" dirty="0"/>
          </a:p>
          <a:p>
            <a:r>
              <a:rPr lang="en-US" sz="2000" dirty="0"/>
              <a:t>It makes HTML and JavaScript easier to read and maintain</a:t>
            </a:r>
            <a:endParaRPr lang="en-US" sz="2000" dirty="0"/>
          </a:p>
          <a:p>
            <a:r>
              <a:rPr lang="en-US" sz="2000" dirty="0"/>
              <a:t>Cached JavaScript files can speed up page loads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/>
              <a:t>JavaScript Output</a:t>
            </a:r>
            <a:endParaRPr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dirty="0"/>
              <a:t>JavaScript can display data in different ways:</a:t>
            </a:r>
            <a:endParaRPr dirty="0"/>
          </a:p>
          <a:p>
            <a:r>
              <a:rPr dirty="0"/>
              <a:t>Writing into an HTML elements, using innerHTML.</a:t>
            </a:r>
            <a:endParaRPr dirty="0"/>
          </a:p>
          <a:p>
            <a:r>
              <a:rPr dirty="0"/>
              <a:t>Writing into the HTML output using document.write()</a:t>
            </a:r>
            <a:endParaRPr dirty="0"/>
          </a:p>
          <a:p>
            <a:r>
              <a:rPr dirty="0"/>
              <a:t>Writing into an alert box using window.alert()</a:t>
            </a:r>
            <a:endParaRPr dirty="0"/>
          </a:p>
          <a:p>
            <a:r>
              <a:rPr dirty="0"/>
              <a:t>Writing into the browser console using console.log()</a:t>
            </a:r>
            <a:endParaRPr dirty="0"/>
          </a:p>
          <a:p>
            <a:endParaRPr dirty="0"/>
          </a:p>
        </p:txBody>
      </p:sp>
      <p:sp>
        <p:nvSpPr>
          <p:cNvPr id="3891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dirty="0" smtClean="0"/>
              <a:t>JavaScript Output</a:t>
            </a:r>
            <a:endParaRPr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 vert="horz" wrap="square" lIns="91440" tIns="45720" rIns="91440" bIns="45720" anchor="t"/>
          <a:lstStyle/>
          <a:p>
            <a:r>
              <a:rPr sz="1800" dirty="0"/>
              <a:t>To access HTML element</a:t>
            </a:r>
            <a:endParaRPr sz="1800" dirty="0"/>
          </a:p>
          <a:p>
            <a:pPr>
              <a:buNone/>
            </a:pPr>
            <a:r>
              <a:rPr sz="1800" dirty="0"/>
              <a:t>		document.getElementById(id)</a:t>
            </a:r>
            <a:endParaRPr sz="1800" dirty="0"/>
          </a:p>
          <a:p>
            <a:r>
              <a:rPr sz="1800" dirty="0"/>
              <a:t>Id attribute defines the HTML element, innerHTML property defines the HTML content</a:t>
            </a:r>
            <a:endParaRPr sz="1800" dirty="0"/>
          </a:p>
          <a:p>
            <a:pPr lvl="1">
              <a:buNone/>
            </a:pPr>
            <a:r>
              <a:rPr sz="1800" dirty="0"/>
              <a:t>&lt;script&gt;</a:t>
            </a:r>
            <a:endParaRPr sz="1800" dirty="0"/>
          </a:p>
          <a:p>
            <a:pPr lvl="1">
              <a:buNone/>
            </a:pPr>
            <a:r>
              <a:rPr sz="1800" dirty="0"/>
              <a:t>document.getElementById(“demo”).innerHTML=5+6;</a:t>
            </a:r>
            <a:endParaRPr sz="1800" dirty="0"/>
          </a:p>
          <a:p>
            <a:pPr lvl="1">
              <a:buNone/>
            </a:pPr>
            <a:r>
              <a:rPr sz="1800" dirty="0"/>
              <a:t>&lt;/script&gt;</a:t>
            </a:r>
            <a:endParaRPr sz="1800" dirty="0"/>
          </a:p>
          <a:p>
            <a:r>
              <a:rPr sz="1800" dirty="0"/>
              <a:t>Using window.alert</a:t>
            </a:r>
            <a:endParaRPr sz="1800" dirty="0"/>
          </a:p>
          <a:p>
            <a:pPr lvl="1">
              <a:buNone/>
            </a:pPr>
            <a:r>
              <a:rPr sz="1800" dirty="0"/>
              <a:t>&lt;script&gt;</a:t>
            </a:r>
            <a:endParaRPr sz="1800" dirty="0"/>
          </a:p>
          <a:p>
            <a:pPr lvl="1">
              <a:buNone/>
            </a:pPr>
            <a:r>
              <a:rPr sz="1800" dirty="0"/>
              <a:t>Window.alert(5+6);</a:t>
            </a:r>
            <a:endParaRPr sz="1800" dirty="0"/>
          </a:p>
          <a:p>
            <a:pPr lvl="1">
              <a:buNone/>
            </a:pPr>
            <a:r>
              <a:rPr sz="1800" dirty="0"/>
              <a:t>&lt;/script&gt;</a:t>
            </a:r>
            <a:endParaRPr sz="1800" dirty="0"/>
          </a:p>
          <a:p>
            <a:r>
              <a:rPr sz="1800" dirty="0"/>
              <a:t>Using console.log():- For debugging purpose it will used</a:t>
            </a:r>
            <a:endParaRPr sz="1800" dirty="0"/>
          </a:p>
          <a:p>
            <a:pPr lvl="1">
              <a:buNone/>
            </a:pPr>
            <a:r>
              <a:rPr sz="1800" dirty="0"/>
              <a:t>&lt;script&gt;</a:t>
            </a:r>
            <a:endParaRPr sz="1800" dirty="0"/>
          </a:p>
          <a:p>
            <a:pPr lvl="1">
              <a:buNone/>
            </a:pPr>
            <a:r>
              <a:rPr sz="1800" dirty="0"/>
              <a:t>Console.log(5+6);</a:t>
            </a:r>
            <a:endParaRPr sz="1800" dirty="0"/>
          </a:p>
          <a:p>
            <a:pPr lvl="1">
              <a:buNone/>
            </a:pPr>
            <a:r>
              <a:rPr sz="1800" dirty="0"/>
              <a:t>&lt;/script&gt;</a:t>
            </a:r>
            <a:endParaRPr sz="1800" dirty="0"/>
          </a:p>
          <a:p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dirty="0"/>
          </a:p>
          <a:p>
            <a:endParaRPr dirty="0"/>
          </a:p>
        </p:txBody>
      </p:sp>
      <p:sp>
        <p:nvSpPr>
          <p:cNvPr id="3994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Writing Output to the Web Page</a:t>
            </a:r>
            <a:endParaRPr dirty="0"/>
          </a:p>
        </p:txBody>
      </p:sp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051560" y="1945005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An </a:t>
            </a:r>
            <a:r>
              <a:rPr sz="1800" b="1" dirty="0"/>
              <a:t>object-oriented</a:t>
            </a:r>
            <a:r>
              <a:rPr sz="1800" dirty="0"/>
              <a:t> programming language writes the output by manipulating tasks.</a:t>
            </a:r>
            <a:endParaRPr sz="1800" dirty="0"/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An action you perform on an object is called a </a:t>
            </a:r>
            <a:r>
              <a:rPr sz="1800" b="1" dirty="0"/>
              <a:t>method</a:t>
            </a:r>
            <a:endParaRPr sz="1800" b="1" dirty="0"/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To write text on Web page, use following JavaScript commands:</a:t>
            </a:r>
            <a:endParaRPr sz="1800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b="1" dirty="0"/>
              <a:t>document.write(“</a:t>
            </a:r>
            <a:r>
              <a:rPr sz="1800" b="1" i="1" dirty="0"/>
              <a:t>text</a:t>
            </a:r>
            <a:r>
              <a:rPr sz="1800" b="1" dirty="0"/>
              <a:t>”);    Or   document.writeln(“</a:t>
            </a:r>
            <a:r>
              <a:rPr sz="1800" b="1" i="1" dirty="0"/>
              <a:t>text</a:t>
            </a:r>
            <a:r>
              <a:rPr sz="1800" b="1" dirty="0"/>
              <a:t>”)’</a:t>
            </a:r>
            <a:endParaRPr sz="1800" b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Where </a:t>
            </a:r>
            <a:r>
              <a:rPr sz="1800" i="1" dirty="0"/>
              <a:t>text</a:t>
            </a:r>
            <a:r>
              <a:rPr sz="1800" dirty="0"/>
              <a:t> is the content to be written to the page. The </a:t>
            </a:r>
            <a:endParaRPr sz="1800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doucment.write() and document.writeln() methods are identical, except that the document.writeln() method preserves any line breaks in the text string.</a:t>
            </a:r>
            <a:endParaRPr sz="1800" dirty="0"/>
          </a:p>
          <a:p>
            <a:pPr algn="just" eaLnBrk="1" hangingPunct="1"/>
            <a:endParaRPr sz="1800" dirty="0"/>
          </a:p>
          <a:p>
            <a:pPr eaLnBrk="1" hangingPunct="1"/>
            <a:endParaRPr sz="1800" b="1" dirty="0"/>
          </a:p>
          <a:p>
            <a:pPr eaLnBrk="1" hangingPunct="1"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Statements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0545"/>
            <a:ext cx="8305800" cy="4957445"/>
          </a:xfrm>
        </p:spPr>
        <p:txBody>
          <a:bodyPr/>
          <a:lstStyle/>
          <a:p>
            <a:r>
              <a:rPr lang="en-US" sz="2000"/>
              <a:t>JavaScript statements are composed of</a:t>
            </a:r>
            <a:r>
              <a:rPr lang="en-US" altLang="en-US" sz="2000"/>
              <a:t>: </a:t>
            </a:r>
            <a:r>
              <a:rPr lang="en-US" sz="2000"/>
              <a:t>Values, Operators, Expressions, Keywords, and Comments.</a:t>
            </a:r>
            <a:endParaRPr lang="en-US" sz="2000"/>
          </a:p>
          <a:p>
            <a:r>
              <a:rPr lang="en-US" sz="2000"/>
              <a:t>Semicolons separate JavaScript statements.</a:t>
            </a:r>
            <a:endParaRPr lang="en-US" sz="2000"/>
          </a:p>
          <a:p>
            <a:r>
              <a:rPr lang="en-US" sz="2000"/>
              <a:t>Add a semicolon at the end of each executable statement:</a:t>
            </a:r>
            <a:endParaRPr lang="en-US" sz="2000"/>
          </a:p>
          <a:p>
            <a:pPr marL="457200" lvl="1" indent="0">
              <a:buNone/>
            </a:pPr>
            <a:r>
              <a:rPr lang="en-US" sz="1710"/>
              <a:t>var a, b, c;     </a:t>
            </a:r>
            <a:endParaRPr lang="en-US" sz="1710"/>
          </a:p>
          <a:p>
            <a:pPr marL="457200" lvl="1" indent="0">
              <a:buNone/>
            </a:pPr>
            <a:r>
              <a:rPr lang="en-US" sz="1710"/>
              <a:t>a = 5;          </a:t>
            </a:r>
            <a:endParaRPr lang="en-US" sz="1710"/>
          </a:p>
          <a:p>
            <a:pPr marL="457200" lvl="1" indent="0">
              <a:buNone/>
            </a:pPr>
            <a:r>
              <a:rPr lang="en-US" sz="1710"/>
              <a:t>b = 6;           </a:t>
            </a:r>
            <a:endParaRPr lang="en-US" sz="1710"/>
          </a:p>
          <a:p>
            <a:pPr marL="457200" lvl="1" indent="0">
              <a:buNone/>
            </a:pPr>
            <a:r>
              <a:rPr lang="en-US" sz="1710"/>
              <a:t>c = a + b;      </a:t>
            </a:r>
            <a:endParaRPr lang="en-US" sz="1710"/>
          </a:p>
          <a:p>
            <a:r>
              <a:rPr lang="en-US" sz="2000"/>
              <a:t> When separated by semicolons, multiple statements on one line are allowed:</a:t>
            </a:r>
            <a:endParaRPr lang="en-US" sz="2000"/>
          </a:p>
          <a:p>
            <a:pPr marL="0" indent="0">
              <a:buNone/>
            </a:pPr>
            <a:r>
              <a:rPr lang="en-US" altLang="en-US" sz="2000"/>
              <a:t>	</a:t>
            </a:r>
            <a:r>
              <a:rPr lang="en-US" sz="2000"/>
              <a:t>a = 5; b = 6; c = a + b;</a:t>
            </a:r>
            <a:endParaRPr lang="en-US" sz="2000"/>
          </a:p>
          <a:p>
            <a:r>
              <a:rPr lang="en-US" sz="2000"/>
              <a:t>JavaScript ignores multiple spaces. You can add white space to your script to make it more readable.</a:t>
            </a:r>
            <a:endParaRPr lang="en-US" sz="2000"/>
          </a:p>
          <a:p>
            <a:pPr marL="457200" lvl="1" indent="0">
              <a:buNone/>
            </a:pPr>
            <a:r>
              <a:rPr lang="en-US" altLang="en-US" sz="1710"/>
              <a:t>v</a:t>
            </a:r>
            <a:r>
              <a:rPr lang="en-US" sz="1710"/>
              <a:t>ar person = "Hege";</a:t>
            </a:r>
            <a:endParaRPr lang="en-US" sz="1710"/>
          </a:p>
          <a:p>
            <a:pPr marL="457200" lvl="1" indent="0">
              <a:buNone/>
            </a:pPr>
            <a:r>
              <a:rPr lang="en-US" sz="1710"/>
              <a:t>var person="Hege";</a:t>
            </a:r>
            <a:endParaRPr lang="en-US" sz="171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  <a:endParaRPr dirty="0"/>
          </a:p>
        </p:txBody>
      </p:sp>
      <p:sp>
        <p:nvSpPr>
          <p:cNvPr id="41988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sz="2000" dirty="0"/>
              <a:t>A </a:t>
            </a:r>
            <a:r>
              <a:rPr sz="2000" b="1" dirty="0"/>
              <a:t>variable</a:t>
            </a:r>
            <a:r>
              <a:rPr sz="2000" dirty="0"/>
              <a:t> is a named item in a program that stores information</a:t>
            </a:r>
            <a:endParaRPr sz="2000" dirty="0"/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are case sensitive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must begin with a letter or the underscore character</a:t>
            </a:r>
            <a:endParaRPr lang="en-IN" altLang="x-none" sz="2000" dirty="0"/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A variable declared within a JavaScript function becomes </a:t>
            </a:r>
            <a:r>
              <a:rPr lang="en-IN" altLang="x-none" sz="2000" b="1" dirty="0"/>
              <a:t>LOCAL</a:t>
            </a:r>
            <a:r>
              <a:rPr lang="en-IN" altLang="x-none" sz="2000" dirty="0"/>
              <a:t> and can only be accessed within that function. (the variable has local scope).</a:t>
            </a:r>
            <a:endParaRPr lang="en-IN" altLang="x-none" sz="2000" dirty="0"/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Local variables are destroyed when you exit the function.</a:t>
            </a:r>
            <a:endParaRPr lang="en-IN" altLang="x-none" sz="2000" dirty="0"/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Variables declared outside a function become </a:t>
            </a:r>
            <a:r>
              <a:rPr lang="en-IN" altLang="x-none" sz="2000" b="1" dirty="0"/>
              <a:t>GLOBAL</a:t>
            </a:r>
            <a:r>
              <a:rPr lang="en-IN" altLang="x-none" sz="2000" dirty="0"/>
              <a:t>, and all scripts and functions on the web page can access it.</a:t>
            </a:r>
            <a:endParaRPr lang="en-IN" altLang="x-none" sz="2000" dirty="0"/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endParaRPr lang="en-IN" altLang="x-none" sz="2000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</a:pPr>
            <a:endParaRPr sz="2000" b="1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  <a:buNone/>
            </a:pPr>
            <a:endParaRPr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  <a:endParaRPr dirty="0"/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variables are destroyed when you close the page.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declare a variable, without using "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", the variable always becomes </a:t>
            </a:r>
            <a:r>
              <a:rPr kumimoji="0" lang="en-I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Numeric variable-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number, such as 13, 22.5, etc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Boolean variable-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accepts only true and false values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Null variable-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has no value at all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variable-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group of text characters, such as “Hello” or “Happy Holidays!”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Must be enclosed within either double or single quotations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40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Declaring a JavaScript Variable</a:t>
            </a:r>
            <a:endParaRPr dirty="0"/>
          </a:p>
        </p:txBody>
      </p:sp>
      <p:sp>
        <p:nvSpPr>
          <p:cNvPr id="4403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/>
              <a:t>You can declare variables with any of the following JavaScript commands:</a:t>
            </a:r>
            <a:endParaRPr sz="2000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  <a:endParaRPr sz="2000" b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dirty="0"/>
              <a:t>	Where </a:t>
            </a:r>
            <a:r>
              <a:rPr sz="2000" i="1" dirty="0"/>
              <a:t>variable</a:t>
            </a:r>
            <a:r>
              <a:rPr sz="2000" dirty="0"/>
              <a:t> is the name of the variable and </a:t>
            </a:r>
            <a:r>
              <a:rPr sz="2000" i="1" dirty="0"/>
              <a:t>value</a:t>
            </a:r>
            <a:r>
              <a:rPr sz="2000" dirty="0"/>
              <a:t> is the initial value of the variable.  The first command creates the variable without assigning it a value; the second and third commands both create the variable and assign it a value.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  <a:endParaRPr dirty="0"/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was originally called LiveScript and was developed by Netscape Communications.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an Object-based language based on the idea of prototypes.</a:t>
            </a: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embedded in Web pages and interpreted  by the browser.</a:t>
            </a: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 are programs just like any other programs. 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They can execute on the client side or server side.</a:t>
            </a: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designed to add interactivity to HTML pages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536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Dates</a:t>
            </a:r>
            <a:endParaRPr dirty="0"/>
          </a:p>
        </p:txBody>
      </p:sp>
      <p:sp>
        <p:nvSpPr>
          <p:cNvPr id="15365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696200" cy="8382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sz="2400" dirty="0"/>
              <a:t>Create a </a:t>
            </a:r>
            <a:r>
              <a:rPr sz="2400" b="1" dirty="0"/>
              <a:t>date object</a:t>
            </a:r>
            <a:r>
              <a:rPr sz="2400" dirty="0"/>
              <a:t> to store date information</a:t>
            </a:r>
            <a:endParaRPr sz="2400" dirty="0"/>
          </a:p>
          <a:p>
            <a:pPr eaLnBrk="1" hangingPunct="1"/>
            <a:endParaRPr sz="2400" dirty="0"/>
          </a:p>
          <a:p>
            <a:pPr eaLnBrk="1" hangingPunct="1">
              <a:buNone/>
            </a:pPr>
            <a:endParaRPr sz="2400" b="1" dirty="0"/>
          </a:p>
        </p:txBody>
      </p:sp>
      <p:graphicFrame>
        <p:nvGraphicFramePr>
          <p:cNvPr id="15362" name="Object 4"/>
          <p:cNvGraphicFramePr/>
          <p:nvPr>
            <p:ph sz="half" idx="2"/>
          </p:nvPr>
        </p:nvGraphicFramePr>
        <p:xfrm>
          <a:off x="762000" y="2819400"/>
          <a:ext cx="69342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" r:id="rId1" imgW="3072130" imgH="1603375" progId="">
                  <p:embed/>
                </p:oleObj>
              </mc:Choice>
              <mc:Fallback>
                <p:oleObj name="" r:id="rId1" imgW="3072130" imgH="1603375" progId="">
                  <p:embed/>
                  <p:pic>
                    <p:nvPicPr>
                      <p:cNvPr id="0" name="Picture 153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0" y="2819400"/>
                        <a:ext cx="6934200" cy="388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6"/>
          <p:cNvSpPr txBox="1"/>
          <p:nvPr/>
        </p:nvSpPr>
        <p:spPr>
          <a:xfrm>
            <a:off x="2438400" y="2438400"/>
            <a:ext cx="45720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sz="1400" dirty="0">
                <a:latin typeface="Arial" panose="02080604020202020204" pitchFamily="34" charset="0"/>
              </a:rPr>
              <a:t>Date Methods</a:t>
            </a:r>
            <a:endParaRPr sz="140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with Dates</a:t>
            </a:r>
            <a:endParaRPr lang="en-US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981200"/>
            <a:ext cx="8687435" cy="4114800"/>
          </a:xfrm>
        </p:spPr>
        <p:txBody>
          <a:bodyPr/>
          <a:lstStyle/>
          <a:p>
            <a:r>
              <a:rPr lang="en-US" sz="2000" dirty="0"/>
              <a:t>Set Date methods let you set date values (years, months, days, hours, minutes, seconds, milliseconds) for a Date Object.</a:t>
            </a:r>
            <a:endParaRPr lang="en-US" sz="2000" dirty="0"/>
          </a:p>
          <a:p>
            <a:pPr marL="400050" lvl="1" indent="0">
              <a:buNone/>
            </a:pPr>
            <a:r>
              <a:rPr lang="en-US" sz="1600" dirty="0" err="1"/>
              <a:t>setDate</a:t>
            </a:r>
            <a:r>
              <a:rPr lang="en-US" sz="1600" dirty="0"/>
              <a:t>() 	Set the day as a number (1-31)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setFullYear</a:t>
            </a:r>
            <a:r>
              <a:rPr lang="en-US" sz="1600" dirty="0"/>
              <a:t>() 	Set the year (optionally month and day)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setHours</a:t>
            </a:r>
            <a:r>
              <a:rPr lang="en-US" sz="1600" dirty="0"/>
              <a:t>() 	Set the hour (0-23)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setMilliseconds</a:t>
            </a:r>
            <a:r>
              <a:rPr lang="en-US" sz="1600" dirty="0" smtClean="0"/>
              <a:t>()  Set </a:t>
            </a:r>
            <a:r>
              <a:rPr lang="en-US" sz="1600" dirty="0"/>
              <a:t>the milliseconds (0-999)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setMinutes</a:t>
            </a:r>
            <a:r>
              <a:rPr lang="en-US" sz="1600" dirty="0"/>
              <a:t>() 	Set the minutes (0-59)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setMonth</a:t>
            </a:r>
            <a:r>
              <a:rPr lang="en-US" sz="1600" dirty="0"/>
              <a:t>() 	Set the month (0-11)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setSeconds</a:t>
            </a:r>
            <a:r>
              <a:rPr lang="en-US" sz="1600" dirty="0"/>
              <a:t>() 	Set the seconds (0-59)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 err="1"/>
              <a:t>setTime</a:t>
            </a:r>
            <a:r>
              <a:rPr lang="en-US" sz="1600" dirty="0"/>
              <a:t>() 	Set the time (milliseconds since January 1, 1970)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  <a:endParaRPr dirty="0"/>
          </a:p>
        </p:txBody>
      </p:sp>
      <p:sp>
        <p:nvSpPr>
          <p:cNvPr id="45060" name="Rectangle 3"/>
          <p:cNvSpPr>
            <a:spLocks noGrp="1"/>
          </p:cNvSpPr>
          <p:nvPr>
            <p:ph idx="1"/>
          </p:nvPr>
        </p:nvSpPr>
        <p:spPr>
          <a:xfrm>
            <a:off x="685800" y="1828800"/>
            <a:ext cx="8229600" cy="45720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Expressions</a:t>
            </a:r>
            <a:r>
              <a:rPr sz="2000" dirty="0"/>
              <a:t> are JavaScript commands that assign values and variables</a:t>
            </a:r>
            <a:endParaRPr sz="2000" dirty="0"/>
          </a:p>
          <a:p>
            <a:pPr eaLnBrk="1" hangingPunct="1">
              <a:lnSpc>
                <a:spcPct val="150000"/>
              </a:lnSpc>
            </a:pPr>
            <a:r>
              <a:rPr sz="2000" b="1" dirty="0"/>
              <a:t>Operators</a:t>
            </a:r>
            <a:r>
              <a:rPr sz="2000" dirty="0"/>
              <a:t> are elements that perform actions within expressions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Arithmetic operators: perform simple mathematical calculations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Binary operators: work on two elements in an expression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Unary operators: work on only one variable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Increment operators: can be used to increase the value of a variable by 1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Assignment operators: used to assign values in expressions</a:t>
            </a:r>
            <a:endParaRPr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477000" y="6172200"/>
            <a:ext cx="19050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  <a:endParaRPr dirty="0"/>
          </a:p>
        </p:txBody>
      </p:sp>
      <p:sp>
        <p:nvSpPr>
          <p:cNvPr id="16389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010400" cy="12192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The </a:t>
            </a:r>
            <a:r>
              <a:rPr sz="2000" b="1" dirty="0"/>
              <a:t>Math object</a:t>
            </a:r>
            <a:r>
              <a:rPr sz="2000" dirty="0"/>
              <a:t> is a JavaScript object used for calculations other than simple math</a:t>
            </a:r>
            <a:endParaRPr sz="2000" dirty="0"/>
          </a:p>
        </p:txBody>
      </p:sp>
      <p:graphicFrame>
        <p:nvGraphicFramePr>
          <p:cNvPr id="16386" name="Object 4"/>
          <p:cNvGraphicFramePr/>
          <p:nvPr>
            <p:ph sz="half" idx="2"/>
          </p:nvPr>
        </p:nvGraphicFramePr>
        <p:xfrm>
          <a:off x="1066800" y="2828925"/>
          <a:ext cx="7010400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" r:id="rId1" imgW="3730625" imgH="1292225" progId="">
                  <p:embed/>
                </p:oleObj>
              </mc:Choice>
              <mc:Fallback>
                <p:oleObj name="" r:id="rId1" imgW="3730625" imgH="1292225" progId="">
                  <p:embed/>
                  <p:pic>
                    <p:nvPicPr>
                      <p:cNvPr id="0" name="Picture 163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800" y="2828925"/>
                        <a:ext cx="7010400" cy="380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  <a:endParaRPr dirty="0"/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contains code that will be executed by an event or by a call to the function.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r>
              <a:rPr sz="2000" b="1" dirty="0"/>
              <a:t>Parameters</a:t>
            </a:r>
            <a:r>
              <a:rPr sz="2000" dirty="0"/>
              <a:t> are values used by the function</a:t>
            </a:r>
            <a:endParaRPr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Functions can be defined both in the &lt;head&gt; and in the &lt;body&gt; section of a document. 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A group of commands set off by curly braces is called a </a:t>
            </a:r>
            <a:r>
              <a:rPr sz="2000" b="1" dirty="0"/>
              <a:t>command block</a:t>
            </a:r>
            <a:r>
              <a:rPr sz="2000" dirty="0"/>
              <a:t>.  Command blocks exist for other JavaScript structures in addition to functions.</a:t>
            </a:r>
            <a:endParaRPr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with no parameters must include the parentheses () after the function name.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endParaRPr sz="2000" b="1" dirty="0"/>
          </a:p>
          <a:p>
            <a:pPr eaLnBrk="1" hangingPunct="1"/>
            <a:endParaRPr dirty="0"/>
          </a:p>
          <a:p>
            <a:pPr eaLnBrk="1" hangingPunct="1"/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  <a:endParaRPr dirty="0"/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>
          <a:xfrm>
            <a:off x="838200" y="1905000"/>
            <a:ext cx="7772400" cy="48006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IN" altLang="x-none" sz="2000" dirty="0"/>
              <a:t>&lt;html&gt;      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displaymessage()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 World!");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    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&lt;/head&gt; </a:t>
            </a:r>
            <a:br>
              <a:rPr lang="en-IN" altLang="x-none" sz="2000" dirty="0"/>
            </a:br>
            <a:r>
              <a:rPr lang="en-IN" altLang="x-none" sz="2000" dirty="0"/>
              <a:t>&lt;body&gt; 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value="Click me!" onclick="displaymessage()" /&gt;</a:t>
            </a:r>
            <a:br>
              <a:rPr lang="en-IN" altLang="x-none" sz="2000" dirty="0"/>
            </a:br>
            <a:r>
              <a:rPr lang="en-IN" altLang="x-none" sz="2000" dirty="0"/>
              <a:t>&lt;/form&gt; 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&lt;/body&gt; 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&lt;/html&gt;</a:t>
            </a: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dirty="0"/>
            </a:br>
            <a:endParaRPr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Conditional Statements</a:t>
            </a:r>
            <a:endParaRPr dirty="0"/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Conditional statements</a:t>
            </a:r>
            <a:r>
              <a:rPr sz="2000" dirty="0"/>
              <a:t> are commands that run only when specific conditions are met</a:t>
            </a:r>
            <a:endParaRPr sz="2000" dirty="0"/>
          </a:p>
          <a:p>
            <a:pPr eaLnBrk="1" hangingPunct="1">
              <a:lnSpc>
                <a:spcPct val="150000"/>
              </a:lnSpc>
            </a:pPr>
            <a:r>
              <a:rPr sz="2000" dirty="0"/>
              <a:t>Conditional statements require a </a:t>
            </a:r>
            <a:r>
              <a:rPr sz="2000" b="1" dirty="0"/>
              <a:t>Boolean expression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you need one of the following operators to create a Boolean expression:</a:t>
            </a:r>
            <a:endParaRPr sz="2000" dirty="0"/>
          </a:p>
          <a:p>
            <a:pPr lvl="2" eaLnBrk="1" hangingPunct="1">
              <a:lnSpc>
                <a:spcPct val="150000"/>
              </a:lnSpc>
            </a:pPr>
            <a:r>
              <a:rPr dirty="0"/>
              <a:t>Comparison operator  </a:t>
            </a:r>
            <a:endParaRPr dirty="0"/>
          </a:p>
          <a:p>
            <a:pPr lvl="2" eaLnBrk="1" hangingPunct="1">
              <a:lnSpc>
                <a:spcPct val="150000"/>
              </a:lnSpc>
            </a:pPr>
            <a:r>
              <a:rPr dirty="0"/>
              <a:t>Logical operator   ( &amp;&amp;   ,  ||  , ! )</a:t>
            </a:r>
            <a:endParaRPr dirty="0"/>
          </a:p>
          <a:p>
            <a:pPr lvl="2" eaLnBrk="1" hangingPunct="1">
              <a:lnSpc>
                <a:spcPct val="150000"/>
              </a:lnSpc>
            </a:pPr>
            <a:r>
              <a:rPr dirty="0"/>
              <a:t>Conditional operator</a:t>
            </a:r>
            <a:endParaRPr dirty="0"/>
          </a:p>
          <a:p>
            <a:pPr lvl="2" eaLnBrk="1" hangingPunct="1">
              <a:lnSpc>
                <a:spcPct val="150000"/>
              </a:lnSpc>
              <a:buNone/>
            </a:pPr>
            <a:r>
              <a:rPr lang="en-IN" altLang="x-none" dirty="0"/>
              <a:t>		variablename=(condition)?value1:value2</a:t>
            </a:r>
            <a:endParaRPr lang="en-IN" altLang="x-none" dirty="0"/>
          </a:p>
          <a:p>
            <a:pPr lvl="2"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Using Arrays</a:t>
            </a:r>
            <a:endParaRPr dirty="0"/>
          </a:p>
        </p:txBody>
      </p:sp>
      <p:sp>
        <p:nvSpPr>
          <p:cNvPr id="4915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An </a:t>
            </a:r>
            <a:r>
              <a:rPr sz="2000" b="1" dirty="0"/>
              <a:t>array</a:t>
            </a:r>
            <a:r>
              <a:rPr sz="2000" dirty="0"/>
              <a:t> is an ordered collection of values referenced by a single variable name</a:t>
            </a:r>
            <a:endParaRPr sz="2000" dirty="0"/>
          </a:p>
          <a:p>
            <a:pPr eaLnBrk="1" hangingPunct="1">
              <a:buNone/>
            </a:pPr>
            <a:r>
              <a:rPr sz="2000" dirty="0"/>
              <a:t>	</a:t>
            </a:r>
            <a:r>
              <a:rPr sz="2000" b="1" dirty="0"/>
              <a:t>	var </a:t>
            </a:r>
            <a:r>
              <a:rPr sz="2000" b="1" i="1" dirty="0"/>
              <a:t>variable</a:t>
            </a:r>
            <a:r>
              <a:rPr sz="2000" b="1" dirty="0"/>
              <a:t> = new Array (</a:t>
            </a:r>
            <a:r>
              <a:rPr sz="2000" b="1" i="1" dirty="0"/>
              <a:t>size</a:t>
            </a:r>
            <a:r>
              <a:rPr sz="2000" b="1" dirty="0"/>
              <a:t>); </a:t>
            </a:r>
            <a:br>
              <a:rPr sz="2000" b="1" dirty="0"/>
            </a:br>
            <a:endParaRPr sz="2000" b="1" dirty="0"/>
          </a:p>
          <a:p>
            <a:pPr eaLnBrk="1" hangingPunct="1">
              <a:buNone/>
            </a:pPr>
            <a:r>
              <a:rPr sz="2000" dirty="0"/>
              <a:t>Where </a:t>
            </a:r>
            <a:r>
              <a:rPr sz="2000" b="1" i="1" dirty="0"/>
              <a:t>variable</a:t>
            </a:r>
            <a:r>
              <a:rPr sz="2000" b="1" dirty="0"/>
              <a:t> </a:t>
            </a:r>
            <a:r>
              <a:rPr sz="2000" dirty="0"/>
              <a:t>is the name of the array variable and</a:t>
            </a:r>
            <a:r>
              <a:rPr sz="2000" b="1" dirty="0"/>
              <a:t> </a:t>
            </a:r>
            <a:endParaRPr sz="2000" b="1" dirty="0"/>
          </a:p>
          <a:p>
            <a:pPr eaLnBrk="1" hangingPunct="1">
              <a:buNone/>
            </a:pPr>
            <a:r>
              <a:rPr sz="2000" b="1" i="1" dirty="0"/>
              <a:t>size</a:t>
            </a:r>
            <a:r>
              <a:rPr sz="2000" b="1" dirty="0"/>
              <a:t> </a:t>
            </a:r>
            <a:r>
              <a:rPr sz="2000" dirty="0"/>
              <a:t>is the number of elements in the array</a:t>
            </a:r>
            <a:endParaRPr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  <a:endParaRPr dirty="0"/>
          </a:p>
        </p:txBody>
      </p:sp>
      <p:sp>
        <p:nvSpPr>
          <p:cNvPr id="5018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A </a:t>
            </a:r>
            <a:r>
              <a:rPr sz="2000" b="1" dirty="0"/>
              <a:t>program loop</a:t>
            </a:r>
            <a:r>
              <a:rPr sz="2000" dirty="0"/>
              <a:t> is a set of instructions that is executed repeatedly</a:t>
            </a:r>
            <a:endParaRPr sz="2000" dirty="0"/>
          </a:p>
          <a:p>
            <a:pPr lvl="1" algn="just" eaLnBrk="1" hangingPunct="1"/>
            <a:r>
              <a:rPr sz="2000" dirty="0"/>
              <a:t>The loop uses a </a:t>
            </a:r>
            <a:r>
              <a:rPr sz="2000" b="1" dirty="0"/>
              <a:t>counter</a:t>
            </a:r>
            <a:r>
              <a:rPr sz="2000" dirty="0"/>
              <a:t> to track the number of times the command block has been run</a:t>
            </a:r>
            <a:endParaRPr sz="2000" dirty="0"/>
          </a:p>
          <a:p>
            <a:pPr lvl="1" algn="just" eaLnBrk="1" hangingPunct="1"/>
            <a:r>
              <a:rPr lang="en-IN" altLang="x-none" sz="2000" dirty="0"/>
              <a:t>Loops execute a block of code a specified number of times, or while a specified condition is true.</a:t>
            </a:r>
            <a:endParaRPr lang="en-IN" altLang="x-none" sz="2000" dirty="0"/>
          </a:p>
          <a:p>
            <a:pPr lvl="1" algn="just" eaLnBrk="1" hangingPunct="1">
              <a:buNone/>
            </a:pPr>
            <a:r>
              <a:rPr lang="en-IN" altLang="x-none" sz="2000" b="1" dirty="0"/>
              <a:t>The for Loop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var i=0;</a:t>
            </a:r>
            <a:br>
              <a:rPr lang="en-IN" altLang="x-none" sz="2000" dirty="0"/>
            </a:br>
            <a:r>
              <a:rPr lang="en-IN" altLang="x-none" sz="2000" dirty="0"/>
              <a:t>for (i=0;i&lt;=5;i++)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document.write("The number is " + i);</a:t>
            </a:r>
            <a:br>
              <a:rPr lang="en-IN" altLang="x-none" sz="2000" dirty="0"/>
            </a:br>
            <a:r>
              <a:rPr lang="en-IN" altLang="x-none" sz="2000" dirty="0"/>
              <a:t>document.write("&lt;br /&gt;");</a:t>
            </a:r>
            <a:br>
              <a:rPr lang="en-IN" altLang="x-none" sz="2000" dirty="0"/>
            </a:br>
            <a:r>
              <a:rPr lang="en-IN" altLang="x-none" sz="2000" dirty="0"/>
              <a:t>}    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  <a:endParaRPr dirty="0"/>
          </a:p>
        </p:txBody>
      </p:sp>
      <p:sp>
        <p:nvSpPr>
          <p:cNvPr id="5120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while Loop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endParaRPr lang="en-IN" altLang="x-none" sz="2000" dirty="0"/>
          </a:p>
          <a:p>
            <a:pPr eaLnBrk="1" hangingPunct="1">
              <a:buNone/>
            </a:pPr>
            <a:r>
              <a:rPr sz="2000" b="1" dirty="0"/>
              <a:t>The do.. While loop</a:t>
            </a:r>
            <a:endParaRPr sz="2000" b="1" dirty="0"/>
          </a:p>
          <a:p>
            <a:pPr eaLnBrk="1" hangingPunct="1">
              <a:buNone/>
            </a:pPr>
            <a:r>
              <a:rPr lang="en-IN" altLang="x-none" sz="2000" dirty="0"/>
              <a:t>	do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i="1" dirty="0"/>
            </a:br>
            <a:r>
              <a:rPr lang="en-IN" altLang="x-none" sz="2000" i="1" dirty="0"/>
              <a:t>  </a:t>
            </a: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);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120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break / continue   Statement</a:t>
            </a:r>
            <a:endParaRPr lang="en-IN" altLang="x-none" sz="2000" b="1" dirty="0"/>
          </a:p>
          <a:p>
            <a:pPr eaLnBrk="1" hangingPunct="1"/>
            <a:r>
              <a:rPr lang="en-IN" altLang="x-none" sz="2000" dirty="0"/>
              <a:t>for (i=0;i&lt;=10;i++)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if (i==3)</a:t>
            </a:r>
            <a:br>
              <a:rPr lang="en-IN" altLang="x-none" sz="2000" dirty="0"/>
            </a:br>
            <a:r>
              <a:rPr lang="en-IN" altLang="x-none" sz="2000" dirty="0"/>
              <a:t>    {</a:t>
            </a:r>
            <a:br>
              <a:rPr lang="en-IN" altLang="x-none" sz="2000" dirty="0"/>
            </a:br>
            <a:r>
              <a:rPr lang="en-IN" altLang="x-none" sz="2000" dirty="0"/>
              <a:t>    break ;    or    ( Continue)</a:t>
            </a:r>
            <a:br>
              <a:rPr lang="en-IN" altLang="x-none" sz="2000" dirty="0"/>
            </a:br>
            <a:r>
              <a:rPr lang="en-IN" altLang="x-none" sz="2000" dirty="0"/>
              <a:t>    }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  	document.write("The  number is " + i);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  document.write("&lt;br /&gt;");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endParaRPr lang="en-IN" altLang="x-none" sz="2000" dirty="0"/>
          </a:p>
        </p:txBody>
      </p:sp>
      <p:sp>
        <p:nvSpPr>
          <p:cNvPr id="5120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cxnSp>
        <p:nvCxnSpPr>
          <p:cNvPr id="51206" name="Straight Connector 7"/>
          <p:cNvCxnSpPr/>
          <p:nvPr/>
        </p:nvCxnSpPr>
        <p:spPr>
          <a:xfrm rot="5400000">
            <a:off x="2133600" y="4267200"/>
            <a:ext cx="4724400" cy="3175"/>
          </a:xfrm>
          <a:prstGeom prst="line">
            <a:avLst/>
          </a:prstGeom>
          <a:ln w="412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  <a:endParaRPr dirty="0"/>
          </a:p>
        </p:txBody>
      </p:sp>
      <p:sp>
        <p:nvSpPr>
          <p:cNvPr id="3174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a scripting language (a scripting language is a lightweight programming language)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/>
            <a:r>
              <a:rPr sz="2000" dirty="0"/>
              <a:t>Server-side Programs pose problems</a:t>
            </a:r>
            <a:endParaRPr sz="2000" dirty="0"/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Client-side Programs were developed to run programs and scripts on the client side of a Web browser</a:t>
            </a:r>
            <a:endParaRPr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is an interpreted language (means that scripts execute without preliminary compilation)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HTML and CSS concentrate on a static rendering of a page. Things do not change on the page at run time.</a:t>
            </a: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22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  <a:endParaRPr dirty="0"/>
          </a:p>
        </p:txBody>
      </p:sp>
      <p:sp>
        <p:nvSpPr>
          <p:cNvPr id="52228" name="Rectangle 3"/>
          <p:cNvSpPr>
            <a:spLocks noGrp="1"/>
          </p:cNvSpPr>
          <p:nvPr>
            <p:ph idx="1"/>
          </p:nvPr>
        </p:nvSpPr>
        <p:spPr>
          <a:xfrm>
            <a:off x="442595" y="1828800"/>
            <a:ext cx="845502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JavaScript For...In Statement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The for...in statement loops through the properties of an object.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for...in loop is executed once for each property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var person={fname:"John",lname:"Doe",age:25};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for (x in person)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{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document.write(person[x] + " ");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document.write("&lt;br /&gt;");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}</a:t>
            </a:r>
            <a:endParaRPr lang="en-IN" altLang="x-none" sz="2000" dirty="0"/>
          </a:p>
          <a:p>
            <a:pPr eaLnBrk="1" hangingPunct="1">
              <a:buNone/>
            </a:pPr>
            <a:r>
              <a:rPr sz="2000" b="1" dirty="0"/>
              <a:t>	O/p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John </a:t>
            </a:r>
            <a:br>
              <a:rPr lang="en-IN" altLang="x-none" sz="2000" dirty="0"/>
            </a:br>
            <a:r>
              <a:rPr lang="en-IN" altLang="x-none" sz="2000" dirty="0"/>
              <a:t>Doe </a:t>
            </a:r>
            <a:br>
              <a:rPr lang="en-IN" altLang="x-none" sz="2000" dirty="0"/>
            </a:br>
            <a:r>
              <a:rPr lang="en-IN" altLang="x-none" sz="2000" dirty="0"/>
              <a:t>25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32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  <a:endParaRPr lang="en-IN" altLang="x-none" dirty="0"/>
          </a:p>
        </p:txBody>
      </p:sp>
      <p:sp>
        <p:nvSpPr>
          <p:cNvPr id="53252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5105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</a:t>
            </a:r>
            <a:endParaRPr lang="en-IN" altLang="x-none" sz="2000" b="1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An alert box is often used if you want to make sure information comes through to the user.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an alert box pops up, the user will have to click "OK" to proceed.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b="1" dirty="0"/>
              <a:t>Confirm Box</a:t>
            </a:r>
            <a:endParaRPr lang="en-IN" altLang="x-none" sz="2000" b="1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confirm box is often used if you want the user to verify or accept something.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 confirm box pops up, the user will have to click either "OK" or "Cancel" to proceed. 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42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  <a:endParaRPr lang="en-IN" altLang="x-none" dirty="0"/>
          </a:p>
        </p:txBody>
      </p:sp>
      <p:sp>
        <p:nvSpPr>
          <p:cNvPr id="5427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"OK", the box returns true. If the user clicks "Cancel", the box returns false.</a:t>
            </a:r>
            <a:endParaRPr lang="en-IN" altLang="x-none" sz="2000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IN" altLang="x-none" sz="2000" b="1" dirty="0"/>
              <a:t>	Prompt Box</a:t>
            </a:r>
            <a:endParaRPr lang="en-IN" altLang="x-none" sz="2000" b="1" dirty="0"/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A prompt box is often used if you want the user to input a value before entering a page.</a:t>
            </a:r>
            <a:endParaRPr lang="en-IN" altLang="x-none" sz="2000" dirty="0"/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When a prompt box pops up, the user will have to click either "OK" or "Cancel" to proceed after entering an input value. </a:t>
            </a:r>
            <a:endParaRPr lang="en-IN" altLang="x-none" sz="2000" dirty="0"/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 the box returns the input value. If the user clicks "Cancel" the box returns null.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52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  <a:endParaRPr lang="en-IN" altLang="x-none" dirty="0"/>
          </a:p>
        </p:txBody>
      </p:sp>
      <p:sp>
        <p:nvSpPr>
          <p:cNvPr id="5530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 Example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&lt;html&gt;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show_alert()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alert("I am an alert box!");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   &lt;body&gt;</a:t>
            </a:r>
            <a:br>
              <a:rPr lang="en-IN" altLang="x-none" sz="2000" dirty="0"/>
            </a:br>
            <a:r>
              <a:rPr lang="en-IN" altLang="x-none" sz="2000" dirty="0"/>
              <a:t>&lt;input type="button" onclick="show_alert()" value="Show alert box" /&gt;  </a:t>
            </a:r>
            <a:br>
              <a:rPr lang="en-IN" altLang="x-none" sz="2000" dirty="0"/>
            </a:br>
            <a:r>
              <a:rPr lang="en-IN" altLang="x-none" sz="2000" dirty="0"/>
              <a:t>&lt;/body&gt;  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  <a:endParaRPr lang="en-IN" altLang="x-none" dirty="0"/>
          </a:p>
        </p:txBody>
      </p:sp>
      <p:sp>
        <p:nvSpPr>
          <p:cNvPr id="5632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Confirm Box Example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&lt;html&gt;</a:t>
            </a:r>
            <a:br>
              <a:rPr lang="en-IN" altLang="x-none" sz="2000" dirty="0"/>
            </a:br>
            <a:r>
              <a:rPr lang="en-IN" altLang="x-none" sz="2000" dirty="0"/>
              <a:t>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show_confirm()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r=confirm("Press a button");</a:t>
            </a:r>
            <a:br>
              <a:rPr lang="en-IN" altLang="x-none" sz="2000" dirty="0"/>
            </a:br>
            <a:r>
              <a:rPr lang="en-IN" altLang="x-none" sz="2000" dirty="0"/>
              <a:t>if (r==true)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alert("You pressed OK!");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else</a:t>
            </a:r>
            <a:br>
              <a:rPr lang="en-IN" altLang="x-none" sz="2000" dirty="0"/>
            </a:b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632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34403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  {</a:t>
            </a:r>
            <a:br>
              <a:rPr lang="en-IN" altLang="x-none" sz="2000" dirty="0"/>
            </a:br>
            <a:r>
              <a:rPr lang="en-IN" altLang="x-none" sz="2000" dirty="0"/>
              <a:t>  alert("You pressed Cancel!");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</a:t>
            </a:r>
            <a:br>
              <a:rPr lang="en-IN" altLang="x-none" sz="2000" dirty="0"/>
            </a:br>
            <a:r>
              <a:rPr lang="en-IN" altLang="x-none" sz="2000" dirty="0"/>
              <a:t>&lt;/head&gt;</a:t>
            </a:r>
            <a:br>
              <a:rPr lang="en-IN" altLang="x-none" sz="2000" dirty="0"/>
            </a:br>
            <a:r>
              <a:rPr lang="en-IN" altLang="x-none" sz="2000" dirty="0"/>
              <a:t>&lt;body&gt;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&lt;input type="button" onclick="show_confirm()" value="Show confirm box" /&gt;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632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cxnSp>
        <p:nvCxnSpPr>
          <p:cNvPr id="56326" name="Straight Connector 7"/>
          <p:cNvCxnSpPr/>
          <p:nvPr/>
        </p:nvCxnSpPr>
        <p:spPr>
          <a:xfrm rot="5400000">
            <a:off x="1943100" y="4381500"/>
            <a:ext cx="4953000" cy="3175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  <a:endParaRPr lang="en-IN" altLang="x-none" dirty="0"/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1"/>
          </p:nvPr>
        </p:nvSpPr>
        <p:spPr>
          <a:xfrm>
            <a:off x="344805" y="1981200"/>
            <a:ext cx="44069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Prompt Box Example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 &lt;html&gt;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&lt;head&gt;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&lt;script type="text/javascript"&gt;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function show_prompt()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{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var name=prompt("Please enter your name","Harry Potter");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if (name!=null &amp;&amp; name!="")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  {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  document.write("Hello " + name + "! How are you today?");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  }</a:t>
            </a:r>
            <a:endParaRPr lang="en-IN" altLang="x-none" sz="2000" dirty="0"/>
          </a:p>
        </p:txBody>
      </p:sp>
      <p:sp>
        <p:nvSpPr>
          <p:cNvPr id="57348" name="Content Placeholder 4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38100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}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&lt;/script&gt;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&lt;/head&gt;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&lt;body&gt;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&lt;input type="button" onclick="show_prompt()" value="Show prompt box" /&gt;</a:t>
            </a:r>
            <a:endParaRPr lang="en-IN" altLang="x-none" sz="2000" dirty="0"/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&lt;/body&gt;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734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cxnSp>
        <p:nvCxnSpPr>
          <p:cNvPr id="57350" name="Straight Connector 7"/>
          <p:cNvCxnSpPr/>
          <p:nvPr/>
        </p:nvCxnSpPr>
        <p:spPr>
          <a:xfrm rot="5400000">
            <a:off x="2170113" y="4381500"/>
            <a:ext cx="4953000" cy="1588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Debugging Your JavaScript Programs</a:t>
            </a:r>
            <a:endParaRPr dirty="0"/>
          </a:p>
        </p:txBody>
      </p:sp>
      <p:sp>
        <p:nvSpPr>
          <p:cNvPr id="5837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dirty="0"/>
              <a:t>Three types of errors: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Load-time errors (occurs when the script is loading)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Run-time errors (occurs when the being executed)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Logical errors (free from syntax and structural mistakes, but result in incorrect results)</a:t>
            </a:r>
            <a:endParaRPr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593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Common Mistakes</a:t>
            </a:r>
            <a:endParaRPr dirty="0"/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You need to </a:t>
            </a:r>
            <a:r>
              <a:rPr sz="2000" b="1" dirty="0"/>
              <a:t>debug</a:t>
            </a:r>
            <a:r>
              <a:rPr sz="2000" dirty="0"/>
              <a:t> your program to fix the mistakes</a:t>
            </a:r>
            <a:endParaRPr sz="2000" dirty="0"/>
          </a:p>
          <a:p>
            <a:pPr eaLnBrk="1" hangingPunct="1"/>
            <a:r>
              <a:rPr sz="2000" dirty="0"/>
              <a:t>Common mistakes include:</a:t>
            </a:r>
            <a:endParaRPr sz="2000" dirty="0"/>
          </a:p>
          <a:p>
            <a:pPr lvl="1" eaLnBrk="1" hangingPunct="1"/>
            <a:r>
              <a:rPr sz="2000" dirty="0"/>
              <a:t>Misspelling a variable name</a:t>
            </a:r>
            <a:endParaRPr sz="2000" dirty="0"/>
          </a:p>
          <a:p>
            <a:pPr lvl="1" eaLnBrk="1" hangingPunct="1"/>
            <a:r>
              <a:rPr sz="2000" dirty="0"/>
              <a:t>Mismatched parentheses or braces</a:t>
            </a:r>
            <a:endParaRPr sz="2000" dirty="0"/>
          </a:p>
          <a:p>
            <a:pPr lvl="1" eaLnBrk="1" hangingPunct="1"/>
            <a:r>
              <a:rPr sz="2000" dirty="0"/>
              <a:t>Mismatched quotes</a:t>
            </a:r>
            <a:endParaRPr sz="2000" dirty="0"/>
          </a:p>
          <a:p>
            <a:pPr lvl="1" eaLnBrk="1" hangingPunct="1"/>
            <a:r>
              <a:rPr sz="2000" dirty="0"/>
              <a:t>Missing quotes</a:t>
            </a:r>
            <a:endParaRPr sz="2000" dirty="0"/>
          </a:p>
          <a:p>
            <a:pPr lvl="1" eaLnBrk="1" hangingPunct="1"/>
            <a:r>
              <a:rPr sz="2000" dirty="0"/>
              <a:t>Using ( instead of [</a:t>
            </a:r>
            <a:endParaRPr sz="2000" dirty="0"/>
          </a:p>
          <a:p>
            <a:pPr lvl="1" eaLnBrk="1" hangingPunct="1"/>
            <a:r>
              <a:rPr sz="2000" dirty="0"/>
              <a:t>Using = in place of ==</a:t>
            </a:r>
            <a:endParaRPr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04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0420" name="Rectangle 3"/>
          <p:cNvSpPr>
            <a:spLocks noGrp="1"/>
          </p:cNvSpPr>
          <p:nvPr>
            <p:ph idx="1"/>
          </p:nvPr>
        </p:nvSpPr>
        <p:spPr>
          <a:xfrm>
            <a:off x="457200" y="1981200"/>
            <a:ext cx="80010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Every element on a web page has certain events which can trigger invocation of event handlers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 Attributes are inserted into HTML tags to define  events and event handlers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Examples of events</a:t>
            </a:r>
            <a:endParaRPr lang="en-IN" altLang="x-none" sz="2000" b="1" dirty="0"/>
          </a:p>
          <a:p>
            <a:r>
              <a:rPr lang="en-IN" altLang="x-none" sz="2000" dirty="0"/>
              <a:t> A mouse click</a:t>
            </a:r>
            <a:endParaRPr lang="en-IN" altLang="x-none" sz="2000" dirty="0"/>
          </a:p>
          <a:p>
            <a:r>
              <a:rPr lang="en-IN" altLang="x-none" sz="2000" dirty="0"/>
              <a:t> A web page or an image loading</a:t>
            </a:r>
            <a:endParaRPr lang="en-IN" altLang="x-none" sz="2000" dirty="0"/>
          </a:p>
          <a:p>
            <a:r>
              <a:rPr lang="en-IN" altLang="x-none" sz="2000" dirty="0"/>
              <a:t> Mousing over a hot spot on the web page</a:t>
            </a:r>
            <a:endParaRPr lang="en-IN" altLang="x-none" sz="2000" dirty="0"/>
          </a:p>
          <a:p>
            <a:r>
              <a:rPr lang="en-IN" altLang="x-none" sz="2000" dirty="0"/>
              <a:t> Selecting an input box in an HTML form</a:t>
            </a:r>
            <a:endParaRPr lang="en-IN" altLang="x-none" sz="2000" dirty="0"/>
          </a:p>
          <a:p>
            <a:r>
              <a:rPr lang="en-IN" altLang="x-none" sz="2000" dirty="0"/>
              <a:t> Submitting an HTML form</a:t>
            </a:r>
            <a:endParaRPr lang="en-IN" altLang="x-none" sz="2000" dirty="0"/>
          </a:p>
          <a:p>
            <a:r>
              <a:rPr lang="en-IN" altLang="x-none" sz="2000" dirty="0"/>
              <a:t> A keystroke</a:t>
            </a:r>
            <a:endParaRPr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14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144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IN" altLang="x-none" sz="2000" dirty="0"/>
              <a:t>onabort - Loading of an image is interrupted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onblur - An element loses focus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onchange - The content of a field changes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onclick - Mouse clicks an object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ondblclick - Mouse double-clicks an object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onerror - An error occurs when loading a document or an image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onfocus - An element gets focus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onkeydown - A keyboard key is pressed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  <a:endParaRPr dirty="0"/>
          </a:p>
        </p:txBody>
      </p:sp>
      <p:sp>
        <p:nvSpPr>
          <p:cNvPr id="3277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For that we use scripting languages which allows content to change dynamically.</a:t>
            </a: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Case Sensitive.</a:t>
            </a:r>
            <a:endParaRPr sz="2000" dirty="0">
              <a:cs typeface="Calibri" pitchFamily="34" charset="0"/>
            </a:endParaRPr>
          </a:p>
          <a:p>
            <a:pPr eaLnBrk="1" hangingPunct="1"/>
            <a:r>
              <a:rPr sz="2000" dirty="0"/>
              <a:t>Object based (not object oriented) programming language</a:t>
            </a:r>
            <a:endParaRPr sz="2000" dirty="0"/>
          </a:p>
          <a:p>
            <a:pPr lvl="1" eaLnBrk="1" hangingPunct="1"/>
            <a:r>
              <a:rPr sz="2000" dirty="0"/>
              <a:t>very limited object creation</a:t>
            </a:r>
            <a:endParaRPr sz="2000" dirty="0"/>
          </a:p>
          <a:p>
            <a:pPr lvl="1" eaLnBrk="1" hangingPunct="1"/>
            <a:r>
              <a:rPr sz="2000" dirty="0"/>
              <a:t>a set of pre-defined objects associated with</a:t>
            </a:r>
            <a:endParaRPr sz="2000" dirty="0"/>
          </a:p>
          <a:p>
            <a:pPr lvl="2" eaLnBrk="1" hangingPunct="1"/>
            <a:r>
              <a:rPr dirty="0"/>
              <a:t>HTML document structure</a:t>
            </a:r>
            <a:endParaRPr dirty="0"/>
          </a:p>
          <a:p>
            <a:pPr lvl="3" eaLnBrk="1" hangingPunct="1"/>
            <a:r>
              <a:rPr dirty="0"/>
              <a:t>many HTML tags constitute JS Objects </a:t>
            </a:r>
            <a:endParaRPr dirty="0"/>
          </a:p>
          <a:p>
            <a:pPr lvl="2" eaLnBrk="1" hangingPunct="1"/>
            <a:r>
              <a:rPr dirty="0"/>
              <a:t>Browser functionality</a:t>
            </a:r>
            <a:endParaRPr dirty="0"/>
          </a:p>
          <a:p>
            <a:pPr lvl="3" eaLnBrk="1" hangingPunct="1"/>
            <a:r>
              <a:rPr dirty="0"/>
              <a:t>provides a limited API to Browser functionality</a:t>
            </a:r>
            <a:endParaRPr dirty="0"/>
          </a:p>
          <a:p>
            <a:pPr algn="just" eaLnBrk="1" hangingPunct="1">
              <a:lnSpc>
                <a:spcPct val="150000"/>
              </a:lnSpc>
            </a:pPr>
            <a:endParaRPr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24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24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onkeypress - A keyboard key is pressed or held down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onkeyup - A keyboard key is released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onload - A page or an image is finished loading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onmousedown - A mouse button is pressed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onmousemove - The mouse is moved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onmouseout - The mouse is moved off an element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onmouseover - The mouse is moved over an element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onmouseup - A mouse button is released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onreset - The reset button is clicked</a:t>
            </a:r>
            <a:endParaRPr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34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34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onresize - A window or frame is resized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onselect - Text is selected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onsubmit - The submit button is clicked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onunload - The user exits the page</a:t>
            </a:r>
            <a:endParaRPr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45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451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onload &amp; onUnload Events </a:t>
            </a:r>
            <a:endParaRPr lang="en-IN" altLang="x-none" sz="2000" b="1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onload and onUnload events are triggered when </a:t>
            </a:r>
            <a:r>
              <a:rPr lang="en-IN" altLang="x-none" sz="2000" dirty="0"/>
              <a:t>the user enters or leaves the page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onload event is often used to check the visitor's browser type and browser version, and load the proper version of the web page based on the information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Both the onload and onUnload events are also often used to  deal with cookies that should be set when a user enters or leaves a page.</a:t>
            </a:r>
            <a:endParaRPr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55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554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onFocus, onBlur and onChange </a:t>
            </a:r>
            <a:endParaRPr lang="en-IN" altLang="x-none" sz="2000" b="1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onFocus, onBlur and onChange events are often used in combination with validation of form fields.</a:t>
            </a:r>
            <a:endParaRPr lang="en-IN" altLang="x-none" sz="20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Example: The </a:t>
            </a:r>
            <a:r>
              <a:rPr lang="en-IN" altLang="x-none" sz="2000" i="1" dirty="0"/>
              <a:t>checkEmail() function will be called </a:t>
            </a:r>
            <a:r>
              <a:rPr lang="en-IN" altLang="x-none" sz="2000" dirty="0"/>
              <a:t>whenever the user changes the content of the field:</a:t>
            </a:r>
            <a:endParaRPr lang="en-IN" altLang="x-none" sz="20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&lt;input type="text" size="30"</a:t>
            </a:r>
            <a:endParaRPr lang="en-IN" altLang="x-none" sz="20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   id="email" onchange="</a:t>
            </a:r>
            <a:r>
              <a:rPr lang="en-IN" altLang="x-none" sz="2000" i="1" dirty="0"/>
              <a:t>checkEmail()"&gt;;</a:t>
            </a:r>
            <a:endParaRPr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65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656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Example : onblur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dirty="0"/>
              <a:t>	&lt;html&gt;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&lt;head&gt;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&lt;script type="text/javascript"&gt;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function upperCase() {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var x=document.getElementById("fname").value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document.getElementById("fname").value=x.toUpperCase()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}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&lt;/script&gt;     &lt;/head&gt;  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&lt;body&gt;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Enter your name: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&lt;input type="text" id="fname" onblur="upperCase()"&gt;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&lt;/body&gt;   &lt;/html&gt;</a:t>
            </a: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75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75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onSubmit</a:t>
            </a:r>
            <a:endParaRPr lang="en-IN" altLang="x-none" sz="2000" b="1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onSubmit event is used to validate all form </a:t>
            </a:r>
            <a:r>
              <a:rPr lang="en-IN" altLang="x-none" sz="2000" dirty="0"/>
              <a:t>fields before submitting it.</a:t>
            </a:r>
            <a:endParaRPr lang="en-IN" altLang="x-none" sz="20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	Example:</a:t>
            </a:r>
            <a:r>
              <a:rPr lang="en-IN" altLang="x-none" sz="2000" dirty="0"/>
              <a:t> The </a:t>
            </a:r>
            <a:r>
              <a:rPr lang="en-IN" altLang="x-none" sz="2000" i="1" dirty="0"/>
              <a:t>checkForm() function will be called </a:t>
            </a:r>
            <a:r>
              <a:rPr lang="en-IN" altLang="x-none" sz="2000" dirty="0"/>
              <a:t>when the user clicks the submit button in the form. If the field values are not accepted, the submit should be canceled. </a:t>
            </a:r>
            <a:endParaRPr lang="en-IN" altLang="x-none" sz="20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function </a:t>
            </a:r>
            <a:r>
              <a:rPr lang="en-IN" altLang="x-none" sz="2000" i="1" dirty="0"/>
              <a:t>checkForm() returns </a:t>
            </a:r>
            <a:r>
              <a:rPr lang="en-IN" altLang="x-none" sz="2000" dirty="0"/>
              <a:t>either true or false. If it returns true the form will be submitted, otherwise the submit will be cancelled: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&lt;form method="post" action="xxx.html“onsubmit=“c</a:t>
            </a:r>
            <a:r>
              <a:rPr lang="en-IN" altLang="x-none" sz="2000" i="1" dirty="0"/>
              <a:t>heckForm()"&gt;</a:t>
            </a:r>
            <a:endParaRPr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86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86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/>
              <a:t>&lt;html&gt;   &lt;head&gt;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&lt;script type="text/javascript"&gt;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function validate() {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// return true or false based on validation logic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}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&lt;/script&gt;  &lt;/head&gt;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&lt;body&gt;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&lt;form action="tryjs_submitpage.htm" onsubmit="validate()"&gt;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Name (max 10 chararcters): &lt;input type="text" id="fname" size="20"&gt;&lt;br /&gt;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Age (from 1 to 100): &lt;input type="text" id="age" size="20"&gt;&lt;br /&gt;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E-mail: &lt;input type="text" id="email" size="20"&gt;&lt;br /&gt; &lt;br /&gt;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&lt;input type="submit" value="Submit"&gt;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&lt;/form&gt;   &lt;/body&gt;  &lt;/html&gt;</a:t>
            </a:r>
            <a:endParaRPr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696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6963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JavaScript is an Object based Programming language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 A JavaScript object has properties and methods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Example: </a:t>
            </a:r>
            <a:r>
              <a:rPr lang="en-IN" altLang="x-none" sz="2000" i="1" dirty="0"/>
              <a:t>String JavaScript object has length property and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         toUpperCase() method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&lt;script type="text/javascript"&gt;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var txt="Hello World!“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document.write(txt.length)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document.write(txt.toUpperCase())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&lt;/script&gt;</a:t>
            </a:r>
            <a:endParaRPr lang="en-IN" altLang="x-none" sz="2000" i="1" dirty="0"/>
          </a:p>
          <a:p>
            <a:pPr>
              <a:lnSpc>
                <a:spcPct val="150000"/>
              </a:lnSpc>
              <a:buNone/>
            </a:pPr>
            <a:r>
              <a:rPr sz="2000" i="1" dirty="0"/>
              <a:t>String , Date , Array , Boolean and Math are Built in javascript objects.</a:t>
            </a:r>
            <a:endParaRPr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06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066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sz="2000" b="1" dirty="0"/>
              <a:t>Properties</a:t>
            </a:r>
            <a:endParaRPr sz="2000" b="1" dirty="0"/>
          </a:p>
          <a:p>
            <a:pPr>
              <a:lnSpc>
                <a:spcPct val="150000"/>
              </a:lnSpc>
            </a:pPr>
            <a:r>
              <a:rPr lang="en-US" altLang="en-US" sz="2000" dirty="0"/>
              <a:t>Properties are object attributes. 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en-US" altLang="en-US" sz="2000" dirty="0"/>
              <a:t>Object properties are defined by using the object's name, a period, and the property name. </a:t>
            </a:r>
            <a:endParaRPr lang="en-US" altLang="en-US" sz="2000" dirty="0"/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e.g., background color is expressed by: </a:t>
            </a:r>
            <a:r>
              <a:rPr lang="en-US" altLang="en-US" sz="2000" b="1" dirty="0">
                <a:latin typeface="Courier New" pitchFamily="49" charset="0"/>
              </a:rPr>
              <a:t>document.bgcolor</a:t>
            </a:r>
            <a:r>
              <a:rPr lang="en-US" altLang="en-US" sz="2000" dirty="0"/>
              <a:t> . </a:t>
            </a:r>
            <a:endParaRPr lang="en-US" altLang="en-US" sz="2000" dirty="0"/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document </a:t>
            </a:r>
            <a:r>
              <a:rPr lang="en-US" altLang="en-US" sz="2000" dirty="0"/>
              <a:t>is the object.</a:t>
            </a:r>
            <a:endParaRPr lang="en-US" altLang="en-US" sz="2000" dirty="0"/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bgcolor </a:t>
            </a:r>
            <a:r>
              <a:rPr lang="en-US" altLang="en-US" sz="2000" dirty="0"/>
              <a:t>is the property.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16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168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 </a:t>
            </a:r>
            <a:r>
              <a:rPr sz="1800" b="1" dirty="0"/>
              <a:t>Adding Constructor</a:t>
            </a:r>
            <a:endParaRPr sz="1800" b="1" dirty="0"/>
          </a:p>
          <a:p>
            <a:pPr>
              <a:lnSpc>
                <a:spcPct val="150000"/>
              </a:lnSpc>
            </a:pPr>
            <a:r>
              <a:rPr sz="1800" dirty="0"/>
              <a:t>A constructor is a pre-defined method that will initialize your object.</a:t>
            </a:r>
            <a:endParaRPr sz="1800" dirty="0"/>
          </a:p>
          <a:p>
            <a:pPr>
              <a:lnSpc>
                <a:spcPct val="150000"/>
              </a:lnSpc>
            </a:pPr>
            <a:r>
              <a:rPr sz="1800" dirty="0"/>
              <a:t>A constructor is invoked through the new operator.</a:t>
            </a:r>
            <a:endParaRPr sz="1800" dirty="0"/>
          </a:p>
          <a:p>
            <a:pPr>
              <a:lnSpc>
                <a:spcPct val="150000"/>
              </a:lnSpc>
            </a:pPr>
            <a:r>
              <a:rPr sz="1800" dirty="0"/>
              <a:t>Properties are assigned using this keyword.</a:t>
            </a:r>
            <a:endParaRPr sz="1800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sz="1800" b="1" dirty="0"/>
              <a:t>Example</a:t>
            </a:r>
            <a:endParaRPr sz="1800" b="1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function </a:t>
            </a:r>
            <a:r>
              <a:rPr sz="1800"/>
              <a:t>person </a:t>
            </a:r>
            <a:r>
              <a:rPr sz="1800" smtClean="0"/>
              <a:t>(</a:t>
            </a:r>
            <a:r>
              <a:rPr lang="en-US" sz="1800" dirty="0" smtClean="0"/>
              <a:t>n</a:t>
            </a:r>
            <a:r>
              <a:rPr sz="1800" smtClean="0"/>
              <a:t>ame</a:t>
            </a:r>
            <a:r>
              <a:rPr sz="1800" dirty="0"/>
              <a:t>, age)</a:t>
            </a:r>
            <a:endParaRPr sz="1800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{</a:t>
            </a:r>
            <a:endParaRPr sz="1800" dirty="0"/>
          </a:p>
          <a:p>
            <a:pPr>
              <a:lnSpc>
                <a:spcPct val="150000"/>
              </a:lnSpc>
              <a:buNone/>
            </a:pPr>
            <a:r>
              <a:rPr sz="1800"/>
              <a:t>	</a:t>
            </a:r>
            <a:r>
              <a:rPr sz="1800" smtClean="0"/>
              <a:t>this.</a:t>
            </a:r>
            <a:r>
              <a:rPr lang="en-US" sz="1800" dirty="0" smtClean="0"/>
              <a:t>first</a:t>
            </a:r>
            <a:r>
              <a:rPr sz="1800" smtClean="0"/>
              <a:t>name=name</a:t>
            </a:r>
            <a:r>
              <a:rPr sz="1800" dirty="0"/>
              <a:t>;</a:t>
            </a:r>
            <a:endParaRPr sz="1800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this.age=age;</a:t>
            </a:r>
            <a:endParaRPr sz="1800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}</a:t>
            </a:r>
            <a:endParaRPr sz="1800" dirty="0"/>
          </a:p>
        </p:txBody>
      </p:sp>
      <p:sp>
        <p:nvSpPr>
          <p:cNvPr id="71685" name="Rectangle 4"/>
          <p:cNvSpPr/>
          <p:nvPr/>
        </p:nvSpPr>
        <p:spPr>
          <a:xfrm>
            <a:off x="4464685" y="4572000"/>
            <a:ext cx="4603115" cy="193865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2000" b="0" dirty="0" smtClean="0"/>
              <a:t>v</a:t>
            </a:r>
            <a:r>
              <a:rPr sz="2000" b="0" smtClean="0">
                <a:latin typeface="Times New Roman" pitchFamily="18" charset="0"/>
              </a:rPr>
              <a:t>ar </a:t>
            </a:r>
            <a:r>
              <a:rPr sz="2000" b="0" dirty="0">
                <a:latin typeface="Times New Roman" pitchFamily="18" charset="0"/>
              </a:rPr>
              <a:t>person1 = new person(“smith”,32);</a:t>
            </a:r>
            <a:endParaRPr sz="2000" b="0" dirty="0">
              <a:latin typeface="Times New Roman" pitchFamily="18" charset="0"/>
            </a:endParaRPr>
          </a:p>
          <a:p>
            <a:endParaRPr sz="2000" b="0" dirty="0">
              <a:latin typeface="Times New Roman" pitchFamily="18" charset="0"/>
            </a:endParaRPr>
          </a:p>
          <a:p>
            <a:r>
              <a:rPr lang="en-US" sz="2000" b="0" dirty="0" smtClean="0"/>
              <a:t>d</a:t>
            </a:r>
            <a:r>
              <a:rPr sz="2000" b="0" smtClean="0">
                <a:latin typeface="Times New Roman" pitchFamily="18" charset="0"/>
              </a:rPr>
              <a:t>ocument.write(person1.name </a:t>
            </a:r>
            <a:r>
              <a:rPr sz="2000" b="0" dirty="0">
                <a:latin typeface="Times New Roman" pitchFamily="18" charset="0"/>
              </a:rPr>
              <a:t>+   person1.age)</a:t>
            </a:r>
            <a:endParaRPr lang="en-IN" altLang="x-none" sz="2000" b="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37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  <a:endParaRPr dirty="0"/>
          </a:p>
        </p:txBody>
      </p:sp>
      <p:sp>
        <p:nvSpPr>
          <p:cNvPr id="3379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and JavaScript are two completely different languages in both concept and design</a:t>
            </a:r>
            <a:endParaRPr lang="en-IN" altLang="x-none"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(developed by Sun Microsystems) is a powerful and much more complex programming language.</a:t>
            </a:r>
            <a:endParaRPr lang="en-IN" altLang="x-none" sz="2000" dirty="0"/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 is a </a:t>
            </a:r>
            <a:r>
              <a:rPr sz="2000" b="1" dirty="0"/>
              <a:t>compiled language</a:t>
            </a:r>
            <a:endParaRPr sz="2000" b="1" dirty="0"/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JavaScript is a subset of Java</a:t>
            </a:r>
            <a:endParaRPr sz="20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put dynamic text into an HTML page</a:t>
            </a:r>
            <a:endParaRPr lang="en-IN" altLang="x-none" sz="2000" dirty="0">
              <a:cs typeface="Calibri" pitchFamily="34" charset="0"/>
            </a:endParaRP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JavaScript is an </a:t>
            </a:r>
            <a:r>
              <a:rPr sz="2000" b="1" dirty="0"/>
              <a:t>interpreted language</a:t>
            </a:r>
            <a:endParaRPr sz="2000" dirty="0"/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27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27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	 </a:t>
            </a:r>
            <a:r>
              <a:rPr sz="2000" b="1" dirty="0"/>
              <a:t>Method</a:t>
            </a:r>
            <a:endParaRPr sz="2000" b="1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In Javascript method is function that is invoked through </a:t>
            </a:r>
            <a:r>
              <a:rPr sz="2000"/>
              <a:t>object </a:t>
            </a:r>
            <a:endParaRPr sz="2000" dirty="0"/>
          </a:p>
          <a:p>
            <a:pPr>
              <a:lnSpc>
                <a:spcPct val="150000"/>
              </a:lnSpc>
              <a:buNone/>
            </a:pPr>
            <a:r>
              <a:rPr sz="2000" b="1" dirty="0"/>
              <a:t>	To invoke method</a:t>
            </a:r>
            <a:endParaRPr sz="2000" b="1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myobject.method();</a:t>
            </a:r>
            <a:endParaRPr sz="2000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myobject.method(x,y,z);</a:t>
            </a:r>
            <a:endParaRPr sz="2000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37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1800" dirty="0"/>
              <a:t>Many objects descend from the document object forming a large subtree known as the document object model</a:t>
            </a:r>
            <a:endParaRPr lang="en-IN" altLang="x-none" sz="1800" dirty="0"/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x-none" sz="1800" b="1" dirty="0"/>
              <a:t> </a:t>
            </a:r>
            <a:r>
              <a:rPr lang="en-GB" altLang="x-none" sz="1800" dirty="0"/>
              <a:t>Many attributes of the current document are available via the </a:t>
            </a:r>
            <a:r>
              <a:rPr lang="en-GB" altLang="x-none" sz="1800" b="1" dirty="0">
                <a:latin typeface="Courier New" pitchFamily="49" charset="0"/>
              </a:rPr>
              <a:t>document</a:t>
            </a:r>
            <a:r>
              <a:rPr lang="en-GB" altLang="x-none" sz="1800" dirty="0"/>
              <a:t> object:</a:t>
            </a:r>
            <a:endParaRPr lang="en-GB" altLang="x-none" sz="1800" dirty="0"/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Document object represents the HTML displayed in the window</a:t>
            </a:r>
            <a:endParaRPr lang="en-GB" altLang="x-none" sz="1800" dirty="0"/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document.bgcolor=red</a:t>
            </a:r>
            <a:endParaRPr lang="en-GB" altLang="x-none" sz="1800" dirty="0"/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document.linkcolor=yellow</a:t>
            </a:r>
            <a:endParaRPr lang="en-GB" altLang="x-none" sz="1800" dirty="0"/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document.write (“&lt;h2&gt; Hello World &lt;/h2&gt;);</a:t>
            </a:r>
            <a:endParaRPr lang="en-GB" altLang="x-none" sz="1800" dirty="0"/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 you can access any form information in a document by using </a:t>
            </a:r>
            <a:r>
              <a:rPr lang="en-GB" altLang="x-none" sz="1800"/>
              <a:t>the </a:t>
            </a:r>
            <a:r>
              <a:rPr lang="en-GB" altLang="x-none" sz="1800" smtClean="0"/>
              <a:t>forms[] </a:t>
            </a:r>
            <a:r>
              <a:rPr lang="en-GB" altLang="x-none" sz="1800" dirty="0"/>
              <a:t>array.</a:t>
            </a:r>
            <a:endParaRPr lang="en-GB" altLang="x-none" sz="1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47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47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Example 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&lt;form name=“userdetails”&gt;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name=“fname”/&gt;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name=“lname”/&gt;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type=“submit” name=“submit”/&gt;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&lt;/form&gt;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document.forms[0]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it can also be referred by  </a:t>
            </a:r>
            <a:r>
              <a:rPr sz="2000" b="1" dirty="0"/>
              <a:t>document.userdetails</a:t>
            </a:r>
            <a:endParaRPr sz="2000" b="1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any element within it can accessed by </a:t>
            </a:r>
            <a:endParaRPr sz="2000" dirty="0"/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b="1" dirty="0"/>
              <a:t>	document.userdetails.fname</a:t>
            </a:r>
            <a:r>
              <a:rPr sz="2000" dirty="0"/>
              <a:t>	</a:t>
            </a:r>
            <a:endParaRPr sz="2000" dirty="0"/>
          </a:p>
          <a:p>
            <a:pPr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x-none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57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Window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578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1800" b="1" dirty="0"/>
              <a:t>	Window - Built-in Properties</a:t>
            </a:r>
            <a:r>
              <a:rPr lang="en-IN" altLang="x-none" sz="1800" dirty="0"/>
              <a:t> </a:t>
            </a:r>
            <a:r>
              <a:rPr lang="en-IN" altLang="x-none" sz="1800" b="1" dirty="0"/>
              <a:t>	</a:t>
            </a:r>
            <a:endParaRPr lang="en-IN" altLang="x-none" sz="1800" b="1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 window object is primary point from which other objects come.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‘window’ object  is JavaScript representation of a browser window.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sz="1800" dirty="0"/>
              <a:t>window object represents the window or frame that displays the document and it is the global object in client side programming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closed - A boolean value that indicates whether the window is closed.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defaultStatus - This is the default message that is loaded into the status bar when the window loads.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window.defaultStatus = “This is the status bar”;</a:t>
            </a:r>
            <a:endParaRPr lang="en-IN" altLang="x-none" sz="1800" dirty="0"/>
          </a:p>
          <a:p>
            <a:pPr marL="0" indent="0">
              <a:lnSpc>
                <a:spcPct val="150000"/>
              </a:lnSpc>
              <a:buNone/>
            </a:pPr>
            <a:r>
              <a:rPr sz="1800" b="1" dirty="0"/>
              <a:t>	</a:t>
            </a:r>
            <a:endParaRPr sz="18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68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680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2000" b="1" dirty="0"/>
              <a:t>Window</a:t>
            </a:r>
            <a:endParaRPr lang="en-IN" altLang="x-none" sz="2000" b="1" dirty="0"/>
          </a:p>
          <a:p>
            <a:pPr algn="just">
              <a:buNone/>
            </a:pPr>
            <a:r>
              <a:rPr lang="en-IN" altLang="x-none" sz="2000" dirty="0"/>
              <a:t>		Self , Parent , top</a:t>
            </a:r>
            <a:endParaRPr lang="en-IN" altLang="x-none" sz="2000" dirty="0"/>
          </a:p>
          <a:p>
            <a:pPr algn="just">
              <a:buNone/>
            </a:pPr>
            <a:r>
              <a:rPr sz="2000" dirty="0"/>
              <a:t>		frames[ ]</a:t>
            </a:r>
            <a:endParaRPr sz="2000" dirty="0"/>
          </a:p>
          <a:p>
            <a:pPr algn="just">
              <a:buNone/>
            </a:pPr>
            <a:r>
              <a:rPr sz="2000" dirty="0"/>
              <a:t>		navigator</a:t>
            </a:r>
            <a:endParaRPr sz="2000" dirty="0"/>
          </a:p>
          <a:p>
            <a:pPr algn="just">
              <a:buNone/>
            </a:pPr>
            <a:r>
              <a:rPr sz="2000" dirty="0"/>
              <a:t>		location	</a:t>
            </a:r>
            <a:endParaRPr sz="2000" dirty="0"/>
          </a:p>
          <a:p>
            <a:pPr algn="just">
              <a:buNone/>
            </a:pPr>
            <a:r>
              <a:rPr sz="2000" dirty="0"/>
              <a:t>		history</a:t>
            </a:r>
            <a:endParaRPr sz="2000" dirty="0"/>
          </a:p>
          <a:p>
            <a:pPr algn="just">
              <a:buNone/>
            </a:pPr>
            <a:r>
              <a:rPr sz="2000" dirty="0"/>
              <a:t>		document</a:t>
            </a:r>
            <a:endParaRPr sz="2000" dirty="0"/>
          </a:p>
          <a:p>
            <a:pPr algn="just">
              <a:buNone/>
            </a:pPr>
            <a:r>
              <a:rPr sz="2000" dirty="0"/>
              <a:t>		screen</a:t>
            </a:r>
            <a:endParaRPr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self : current window    Parent : parent window       top : for a frame top level window that contains it.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frames[ ] : Array of window objects , one for each frame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sz="2000" dirty="0"/>
              <a:t>navigator : </a:t>
            </a:r>
            <a:r>
              <a:rPr lang="en-GB" altLang="x-none" sz="2000" dirty="0"/>
              <a:t>Represents the browser. Read-only!</a:t>
            </a:r>
            <a:endParaRPr lang="en-GB" altLang="x-none" sz="2000" dirty="0"/>
          </a:p>
          <a:p>
            <a:pPr algn="just">
              <a:lnSpc>
                <a:spcPct val="150000"/>
              </a:lnSpc>
              <a:buNone/>
            </a:pP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78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782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</a:t>
            </a:r>
            <a:r>
              <a:rPr lang="en-GB" altLang="x-none" sz="1800" dirty="0"/>
              <a:t>Attributes include: appName ,appVersion, platform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	navigator.appName == "Microsoft Internet Explorer”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location : a reference to location object which holds the current URL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history : history object which holds the history of the user’s visit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screen : it will give information about size of user’s display and color depth.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altLang="x-none" sz="1800" dirty="0"/>
              <a:t>	attributes : width , height , availwidth , availheight and colorDepth</a:t>
            </a:r>
            <a:endParaRPr lang="en-GB" altLang="x-none" sz="1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availWidth and availHeight specifies the space actually available excluding task bar and other screen borders</a:t>
            </a:r>
            <a:endParaRPr sz="1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88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885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763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Window – Built-in Functions</a:t>
            </a:r>
            <a:endParaRPr lang="en-IN" altLang="x-none" sz="2000" b="1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alert("message")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window.close()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confirm("message")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focus()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open("URLname","Windowname",["options"])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  <a:endParaRPr lang="en-IN" altLang="x-none" sz="2000" dirty="0" smtClean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 smtClean="0"/>
              <a:t>	open</a:t>
            </a:r>
            <a:r>
              <a:rPr lang="en-IN" altLang="x-none" sz="2000" dirty="0"/>
              <a:t>(“http://google.com”, “My </a:t>
            </a:r>
            <a:r>
              <a:rPr lang="en-IN" altLang="x-none" sz="2000" dirty="0" err="1"/>
              <a:t>Google</a:t>
            </a:r>
            <a:r>
              <a:rPr lang="en-IN" altLang="x-none" sz="2000" dirty="0" err="1" smtClean="0"/>
              <a:t>”,“</a:t>
            </a:r>
            <a:r>
              <a:rPr lang="en-IN" altLang="x-none" sz="2000" dirty="0" err="1"/>
              <a:t>toolbar</a:t>
            </a:r>
            <a:r>
              <a:rPr lang="en-IN" altLang="x-none" sz="2000" dirty="0"/>
              <a:t>=no,alwaysRaised=yes”);</a:t>
            </a:r>
            <a:endParaRPr lang="en-IN" altLang="x-none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798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Location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6868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b="1" dirty="0"/>
              <a:t>Location</a:t>
            </a:r>
            <a:r>
              <a:rPr lang="en-IN" altLang="x-none" sz="1800" dirty="0"/>
              <a:t> object represents the URL loaded into the window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This differs from the document object because the document is the real content; the location is simply the URL.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URL consists of many components that define the address and method of data transfer for a file. 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Pieces of a URL include the protocol (such as http:) and the hostname (such as www.giantco.com). 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You can access all of these items as properties of the location object.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Setting the location.href property is the primary way your scripts navigate to other pages:  </a:t>
            </a:r>
            <a:r>
              <a:rPr lang="en-IN" altLang="x-none" sz="1800" b="1" dirty="0"/>
              <a:t>location.href = “http://www.dannyg.com”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08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History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090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History object that doesn’t have a physical presence on the page.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Each window maintains a list of recent pages that the browser has visited.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While the history object’s list contains the URLs of recently visited pages, those URLs are not generally accessible by script due to privacy and security limits imposed by browsers. 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Methods of the history object allow for navigating backward and forward through the history relative to the currently loaded page.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19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1924" name="Rectangle 3"/>
          <p:cNvSpPr>
            <a:spLocks noGrp="1"/>
          </p:cNvSpPr>
          <p:nvPr>
            <p:ph idx="1"/>
          </p:nvPr>
        </p:nvSpPr>
        <p:spPr>
          <a:xfrm>
            <a:off x="228600" y="1752600"/>
            <a:ext cx="8839200" cy="5486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A link object is the object model equivalent of an &lt;A&gt; tag when the tag includes an HREF attribute.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A document can have any number of links, so references to links (if necessary) are usually made via the array index method.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document.links[n].</a:t>
            </a:r>
            <a:r>
              <a:rPr lang="en-IN" altLang="x-none" sz="1800" i="1" dirty="0"/>
              <a:t>propertyName</a:t>
            </a:r>
            <a:endParaRPr lang="en-IN" altLang="x-none" sz="1800" i="1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When you want to click a link to execute a script rather than navigate directly to another URL, you can redirect the HREF attribute to call a script function.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technique involves a pseudo-URL called the javascript: URL. 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If you place the name of a function after the javascript: URL, then a scriptable browser runs that function.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  <a:endParaRPr dirty="0"/>
          </a:p>
        </p:txBody>
      </p:sp>
      <p:graphicFrame>
        <p:nvGraphicFramePr>
          <p:cNvPr id="14338" name="Object 5"/>
          <p:cNvGraphicFramePr/>
          <p:nvPr>
            <p:ph idx="1"/>
          </p:nvPr>
        </p:nvGraphicFramePr>
        <p:xfrm>
          <a:off x="1524000" y="1849438"/>
          <a:ext cx="65532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" r:id="rId1" imgW="3084830" imgH="1390015" progId="">
                  <p:embed/>
                </p:oleObj>
              </mc:Choice>
              <mc:Fallback>
                <p:oleObj name="" r:id="rId1" imgW="3084830" imgH="1390015" progId="">
                  <p:embed/>
                  <p:pic>
                    <p:nvPicPr>
                      <p:cNvPr id="0" name="Picture 143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0" y="1849438"/>
                        <a:ext cx="6553200" cy="462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29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The function should probably perform some navigation in the end.</a:t>
            </a:r>
            <a:endParaRPr lang="en-IN" altLang="x-none" sz="2000" b="1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syntax for this construction in a link is as follows: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&lt;A HREF=”javascript:void </a:t>
            </a:r>
            <a:r>
              <a:rPr lang="en-IN" altLang="x-none" sz="2000" i="1" dirty="0"/>
              <a:t>functionName([parameter1]..[parameterN])”&gt;   &lt;/A&gt;</a:t>
            </a:r>
            <a:endParaRPr lang="en-IN" altLang="x-none" sz="2000" i="1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void keyword prevents the link from trying to display any value that the function may return.</a:t>
            </a:r>
            <a:endParaRPr lang="en-IN" altLang="x-none" sz="2000" dirty="0"/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javascript: URL technique for all tags that include HREF and SRC attributes: If an attribute accepts a URL, it can accept this javascript: URL .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39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397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Text-related objects</a:t>
            </a:r>
            <a:endParaRPr lang="en-IN" altLang="x-none" sz="1800" b="1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Four text-related HTML form elements—text, password, hidden, and TEXTAREA—is an element in the document object hierarchy.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single most used property of a text-related element is the value property. This property represents the current contents of the text element.</a:t>
            </a:r>
            <a:endParaRPr lang="en-IN" altLang="x-none" sz="1800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A script can retrieve and set its content at any time. 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var field = document.forms[0].converter.value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field.value = “abc”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lang="en-IN" altLang="x-none" sz="1800" dirty="0"/>
              <a:t>&lt;INPUT TYPE=”text” NAME=”converter” VALUE=”sample”&gt;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49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499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Checkbox Object</a:t>
            </a:r>
            <a:endParaRPr lang="en-IN" altLang="x-none" sz="2000" b="1" dirty="0"/>
          </a:p>
          <a:p>
            <a:pPr algn="just"/>
            <a:r>
              <a:rPr lang="en-IN" altLang="x-none" sz="2000" dirty="0"/>
              <a:t>The key property of a checkbox object is whether or not the box is checked. </a:t>
            </a:r>
            <a:endParaRPr lang="en-IN" altLang="x-none" sz="2000" dirty="0"/>
          </a:p>
          <a:p>
            <a:pPr algn="just"/>
            <a:r>
              <a:rPr lang="en-IN" altLang="x-none" sz="2000" dirty="0"/>
              <a:t>The checked property is a Boolean value: true if the box is checked, false if not.</a:t>
            </a:r>
            <a:endParaRPr lang="en-IN" altLang="x-none" sz="2000" dirty="0"/>
          </a:p>
          <a:p>
            <a:pPr algn="just">
              <a:buNone/>
            </a:pPr>
            <a:r>
              <a:rPr sz="2000" b="1" dirty="0"/>
              <a:t>	</a:t>
            </a:r>
            <a:r>
              <a:rPr lang="en-IN" altLang="x-none" sz="2000" dirty="0"/>
              <a:t>&lt;INPUT TYPE=”checkbox” NAME=”checkThis”&gt;Check here&lt;BR&gt;</a:t>
            </a:r>
            <a:endParaRPr lang="en-IN" altLang="x-none" sz="2000" dirty="0"/>
          </a:p>
          <a:p>
            <a:pPr>
              <a:buNone/>
            </a:pPr>
            <a:r>
              <a:rPr sz="2000" b="1" dirty="0"/>
              <a:t>	</a:t>
            </a:r>
            <a:r>
              <a:rPr lang="en-IN" altLang="x-none" sz="2000" dirty="0"/>
              <a:t>if (document.forms[0].checkThis.checked) 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{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alert(“The box is checked.”)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} else 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{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alert(“The box is not checked at the moment.”)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}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60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602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Radio Object</a:t>
            </a:r>
            <a:endParaRPr lang="en-IN" altLang="x-none" sz="2000" b="1" dirty="0"/>
          </a:p>
          <a:p>
            <a:pPr algn="just"/>
            <a:r>
              <a:rPr lang="en-IN" altLang="x-none" sz="2000" dirty="0"/>
              <a:t>The key property of a Radio object is whether or not the box is checked. </a:t>
            </a:r>
            <a:endParaRPr lang="en-IN" altLang="x-none" sz="2000" dirty="0"/>
          </a:p>
          <a:p>
            <a:pPr algn="just"/>
            <a:r>
              <a:rPr lang="en-IN" altLang="x-none" sz="2000" dirty="0"/>
              <a:t>The checked property is a Boolean value: true if the box is checked, false if not. &lt;FORM&gt;</a:t>
            </a:r>
            <a:endParaRPr lang="en-IN" altLang="x-none" sz="2000" dirty="0"/>
          </a:p>
          <a:p>
            <a:r>
              <a:rPr lang="en-IN" altLang="x-none" sz="2000" dirty="0"/>
              <a:t>&lt;B&gt;Select your favorite Color:&lt;/B&gt;</a:t>
            </a:r>
            <a:endParaRPr lang="en-IN" altLang="x-none" sz="2000" dirty="0"/>
          </a:p>
          <a:p>
            <a:r>
              <a:rPr lang="en-IN" altLang="x-none" sz="2000" dirty="0"/>
              <a:t>&lt;INPUT TYPE=”radio” NAME=”Color” VALUE=”Red” CHECKED&gt;Red</a:t>
            </a:r>
            <a:endParaRPr lang="en-IN" altLang="x-none" sz="2000" dirty="0"/>
          </a:p>
          <a:p>
            <a:r>
              <a:rPr lang="en-IN" altLang="x-none" sz="2000" dirty="0"/>
              <a:t>&lt;INPUT TYPE=”radio” NAME=”Color” VALUE=”Pink” &gt;Pink</a:t>
            </a:r>
            <a:endParaRPr lang="en-IN" altLang="x-none" sz="2000" dirty="0"/>
          </a:p>
          <a:p>
            <a:r>
              <a:rPr lang="en-IN" altLang="x-none" sz="2000" dirty="0"/>
              <a:t>&lt;INPUT TYPE=”radio” NAME=”Color” VALUE=”Yellow”&gt;Yellow&lt;BR&gt;</a:t>
            </a:r>
            <a:endParaRPr lang="en-IN" altLang="x-none" sz="2000" dirty="0"/>
          </a:p>
          <a:p>
            <a:r>
              <a:rPr lang="en-IN" altLang="x-none" sz="2000" dirty="0"/>
              <a:t>&lt;/FORM&gt;</a:t>
            </a:r>
            <a:endParaRPr lang="en-IN" altLang="x-none" sz="2000" dirty="0"/>
          </a:p>
          <a:p>
            <a:pPr>
              <a:buNone/>
            </a:pPr>
            <a:r>
              <a:rPr sz="2000" b="1" dirty="0"/>
              <a:t>Accessing a radio button value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b="1" dirty="0"/>
              <a:t>	</a:t>
            </a:r>
            <a:r>
              <a:rPr lang="en-IN" altLang="x-none" sz="2000" dirty="0"/>
              <a:t>form.color[i].checked</a:t>
            </a:r>
            <a:r>
              <a:rPr sz="2000" b="1" dirty="0"/>
              <a:t>	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70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704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The SELECT Object</a:t>
            </a:r>
            <a:endParaRPr lang="en-IN" altLang="x-none" sz="1800" b="1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SELECT object is really a compound object: an object that contains  an array of OPTION objects.</a:t>
            </a:r>
            <a:endParaRPr lang="en-IN" altLang="x-none" sz="1800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Some properties belong to the entire SELECT object; others belong to individual options inside the SELECT object.</a:t>
            </a:r>
            <a:endParaRPr lang="en-IN" altLang="x-none" sz="1800" dirty="0"/>
          </a:p>
          <a:p>
            <a:pPr lvl="1">
              <a:lnSpc>
                <a:spcPct val="150000"/>
              </a:lnSpc>
            </a:pPr>
            <a:r>
              <a:rPr lang="en-IN" altLang="x-none" sz="1800" dirty="0"/>
              <a:t>document.form[0].</a:t>
            </a:r>
            <a:r>
              <a:rPr lang="en-IN" altLang="x-none" sz="1800" i="1" dirty="0"/>
              <a:t>selectName.selectedIndex</a:t>
            </a:r>
            <a:endParaRPr lang="en-IN" altLang="x-none" sz="1800" i="1" dirty="0"/>
          </a:p>
          <a:p>
            <a:pPr lvl="1">
              <a:lnSpc>
                <a:spcPct val="150000"/>
              </a:lnSpc>
              <a:buNone/>
            </a:pPr>
            <a:r>
              <a:rPr lang="en-IN" altLang="x-none" sz="1800" i="1" dirty="0"/>
              <a:t>	</a:t>
            </a:r>
            <a:r>
              <a:rPr lang="en-IN" altLang="x-none" sz="1800" dirty="0"/>
              <a:t>This value is the index number of the currently selected item.</a:t>
            </a:r>
            <a:endParaRPr lang="en-IN" altLang="x-none" sz="1800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first item has an index of zero. Two important properties of an option item are text and value</a:t>
            </a:r>
            <a:endParaRPr lang="en-IN" altLang="x-none" sz="1800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document.forms[0].</a:t>
            </a:r>
            <a:r>
              <a:rPr lang="en-IN" altLang="x-none" sz="1800" i="1" dirty="0"/>
              <a:t>selectName.options[n].text</a:t>
            </a:r>
            <a:endParaRPr lang="en-IN" altLang="x-none" sz="1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80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806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SELECT Object</a:t>
            </a:r>
            <a:endParaRPr lang="en-IN" altLang="x-none" sz="2000" b="1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document.forms[0].</a:t>
            </a:r>
            <a:r>
              <a:rPr lang="en-IN" altLang="x-none" sz="2000" i="1" dirty="0"/>
              <a:t>selectName.options[n].value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selectedIndex property of the SELECT object is then substituted for the index value of the options array of that same object: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list = document.forms[0].choices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chosenItemText = list.options[list.selectedIndex].text</a:t>
            </a: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  <a:endParaRPr lang="en-IN" altLang="x-none" sz="2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890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String Functions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dirty="0"/>
              <a:t>	</a:t>
            </a:r>
            <a:r>
              <a:rPr lang="en-IN" altLang="x-none" sz="2000" b="1" dirty="0"/>
              <a:t>Concatnation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dirty="0"/>
              <a:t>	var msg = “Four score”   + “ and seven”</a:t>
            </a:r>
            <a:endParaRPr lang="en-IN" altLang="x-none" sz="2000" dirty="0"/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Changing string case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dirty="0"/>
              <a:t>	var result = string.toUpperCase()</a:t>
            </a: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var result = string.toLowerCase()</a:t>
            </a:r>
            <a:endParaRPr lang="en-IN" altLang="x-none" sz="2000" dirty="0"/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 String searches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dirty="0"/>
              <a:t>	 indexOf() function returns the position of a character in a string.	Strpos=stringname.indexOf(“@”,startpos);</a:t>
            </a:r>
            <a:endParaRPr lang="en-IN" altLang="x-none" sz="2000" dirty="0"/>
          </a:p>
          <a:p>
            <a:pPr>
              <a:buNone/>
            </a:pPr>
            <a:r>
              <a:rPr sz="2000" dirty="0"/>
              <a:t>	whichChar=stringName.charAt(index)</a:t>
            </a:r>
            <a:endParaRPr sz="2000" dirty="0"/>
          </a:p>
          <a:p>
            <a:pPr>
              <a:buNone/>
            </a:pPr>
            <a:r>
              <a:rPr sz="2000" dirty="0"/>
              <a:t>	</a:t>
            </a:r>
            <a:r>
              <a:rPr sz="2000" b="1" dirty="0"/>
              <a:t>Example :</a:t>
            </a:r>
            <a:r>
              <a:rPr sz="2000" dirty="0"/>
              <a:t>	</a:t>
            </a:r>
            <a:endParaRPr sz="2000" dirty="0"/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dirty="0"/>
              <a:t> var stringA = “Building C”</a:t>
            </a:r>
            <a:endParaRPr lang="en-IN" altLang="x-none" sz="2000" dirty="0"/>
          </a:p>
          <a:p>
            <a:r>
              <a:rPr lang="en-IN" altLang="x-none" sz="2000" dirty="0"/>
              <a:t>var bldgLetter = </a:t>
            </a:r>
            <a:r>
              <a:rPr lang="en-IN" altLang="x-none" sz="2000" dirty="0" err="1" smtClean="0"/>
              <a:t>string</a:t>
            </a:r>
            <a:r>
              <a:rPr lang="en-US" altLang="en-IN" sz="2000" dirty="0" err="1" smtClean="0"/>
              <a:t>A</a:t>
            </a:r>
            <a:r>
              <a:rPr lang="en-IN" altLang="x-none" sz="2000" dirty="0" err="1" smtClean="0"/>
              <a:t>.charAt</a:t>
            </a:r>
            <a:r>
              <a:rPr lang="en-IN" altLang="x-none" sz="2000" dirty="0" smtClean="0"/>
              <a:t>(9</a:t>
            </a:r>
            <a:r>
              <a:rPr lang="en-IN" altLang="x-none" sz="2000" dirty="0"/>
              <a:t>)     // result: bldgLetter = “C”</a:t>
            </a:r>
            <a:endParaRPr lang="en-IN" altLang="x-none" sz="20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01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011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Processing of submitted information on the client side is advantage in terms of resources – by not sending the data over to the server</a:t>
            </a:r>
            <a:endParaRPr lang="en-IN" altLang="x-none" sz="1800" dirty="0"/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JavaScript can be used to validate data in HTML forms before sending off the content to a server.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Form data that typically are checked by a JavaScript could be: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left required fields empty?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e-mail address?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date?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text in a numeric field?</a:t>
            </a: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11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114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b="1" dirty="0"/>
              <a:t>Required Fields</a:t>
            </a:r>
            <a:endParaRPr lang="en-IN" altLang="x-none" sz="2000" b="1" dirty="0"/>
          </a:p>
          <a:p>
            <a:pPr lvl="1" algn="just">
              <a:buNone/>
            </a:pPr>
            <a:r>
              <a:rPr lang="en-IN" altLang="x-none" sz="2000" dirty="0"/>
              <a:t>	The function below checks if a field has been left empty. If the field is blank, an alert box alerts a message, the function returns false, and the form will not be submitted:</a:t>
            </a:r>
            <a:endParaRPr lang="en-IN" altLang="x-none" sz="2000" dirty="0"/>
          </a:p>
          <a:p>
            <a:pPr lvl="1" algn="just">
              <a:buNone/>
            </a:pPr>
            <a:r>
              <a:rPr sz="2000" b="1" dirty="0"/>
              <a:t>	</a:t>
            </a:r>
            <a:endParaRPr sz="2000" b="1" dirty="0"/>
          </a:p>
          <a:p>
            <a:pPr lvl="1">
              <a:buNone/>
            </a:pPr>
            <a:r>
              <a:rPr sz="2000" b="1" dirty="0"/>
              <a:t>	</a:t>
            </a:r>
            <a:r>
              <a:rPr lang="en-IN" altLang="x-none" sz="2000" dirty="0"/>
              <a:t>function validateForm()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x=document.forms["myForm"]["fname"].value;</a:t>
            </a:r>
            <a:br>
              <a:rPr lang="en-IN" altLang="x-none" sz="2000" dirty="0"/>
            </a:br>
            <a:r>
              <a:rPr lang="en-IN" altLang="x-none" sz="2000" dirty="0"/>
              <a:t>if (x==null || x=="")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alert("First name must be filled out");</a:t>
            </a:r>
            <a:br>
              <a:rPr lang="en-IN" altLang="x-none" sz="2000" dirty="0"/>
            </a:br>
            <a:r>
              <a:rPr lang="en-IN" altLang="x-none" sz="2000" dirty="0"/>
              <a:t>  return false;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endParaRPr lang="en-IN" altLang="x-none" sz="2000" dirty="0"/>
          </a:p>
          <a:p>
            <a:pPr lvl="1">
              <a:buNone/>
            </a:pPr>
            <a:endParaRPr lang="en-IN" altLang="x-none" sz="1600" b="1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21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216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E-mail Validation</a:t>
            </a:r>
            <a:endParaRPr lang="en-IN" altLang="x-none" sz="1800" b="1" dirty="0"/>
          </a:p>
          <a:p>
            <a:pPr algn="just"/>
            <a:r>
              <a:rPr lang="en-IN" altLang="x-none" sz="1800" dirty="0"/>
              <a:t>The function below checks if the content has the general syntax of an email.</a:t>
            </a:r>
            <a:endParaRPr lang="en-IN" altLang="x-none" sz="1800" dirty="0"/>
          </a:p>
          <a:p>
            <a:pPr algn="just"/>
            <a:r>
              <a:rPr lang="en-IN" altLang="x-none" sz="1800" dirty="0"/>
              <a:t>This means that the input data must contain an @ sign and at least one dot (.). Also, the @ must not be the first character of the email address, and the last dot must be present after the @ sign, and minimum 2 characters before the end</a:t>
            </a:r>
            <a:endParaRPr lang="en-IN" altLang="x-none" sz="1800" dirty="0"/>
          </a:p>
          <a:p>
            <a:pPr>
              <a:buNone/>
            </a:pPr>
            <a:r>
              <a:rPr lang="en-IN" altLang="x-none" sz="1800" dirty="0"/>
              <a:t>	function validateForm()</a:t>
            </a:r>
            <a:br>
              <a:rPr lang="en-IN" altLang="x-none" sz="1800" dirty="0"/>
            </a:br>
            <a:r>
              <a:rPr lang="en-IN" altLang="x-none" sz="1800" dirty="0"/>
              <a:t>{                                        </a:t>
            </a:r>
            <a:r>
              <a:rPr lang="en-IN" altLang="x-none" sz="1800" b="1" dirty="0" smtClean="0">
                <a:solidFill>
                  <a:srgbClr val="7030A0"/>
                </a:solidFill>
              </a:rPr>
              <a:t>jay_01_ce@yahoo.co.in</a:t>
            </a:r>
            <a:br>
              <a:rPr lang="en-IN" altLang="x-none" sz="1800" dirty="0"/>
            </a:br>
            <a:r>
              <a:rPr lang="en-IN" altLang="x-none" sz="1800" dirty="0"/>
              <a:t>var x=document.forms["myForm"]["email"].value;</a:t>
            </a:r>
            <a:br>
              <a:rPr lang="en-IN" altLang="x-none" sz="1800" dirty="0"/>
            </a:br>
            <a:r>
              <a:rPr lang="en-IN" altLang="x-none" sz="1800" dirty="0"/>
              <a:t>var atpos=x.indexOf("@");</a:t>
            </a:r>
            <a:br>
              <a:rPr lang="en-IN" altLang="x-none" sz="1800" dirty="0"/>
            </a:br>
            <a:r>
              <a:rPr lang="en-IN" altLang="x-none" sz="1800" dirty="0"/>
              <a:t>var dotpos=x.lastIndexOf(".");</a:t>
            </a:r>
            <a:br>
              <a:rPr lang="en-IN" altLang="x-none" sz="1800" dirty="0"/>
            </a:br>
            <a:r>
              <a:rPr lang="en-IN" altLang="x-none" sz="1800" dirty="0"/>
              <a:t>if (atpos&lt;1 || dotpos&lt;atpos+2 || dotpos+2</a:t>
            </a:r>
            <a:r>
              <a:rPr lang="en-IN" altLang="x-none" sz="1800" dirty="0" smtClean="0"/>
              <a:t>&gt;=</a:t>
            </a:r>
            <a:r>
              <a:rPr lang="en-IN" altLang="x-none" sz="1800" dirty="0" err="1" smtClean="0"/>
              <a:t>x.length</a:t>
            </a:r>
            <a:r>
              <a:rPr lang="en-IN" altLang="x-none" sz="1800" dirty="0"/>
              <a:t>)</a:t>
            </a:r>
            <a:br>
              <a:rPr lang="en-IN" altLang="x-none" sz="1800" dirty="0"/>
            </a:br>
            <a:r>
              <a:rPr lang="en-IN" altLang="x-none" sz="1800" dirty="0"/>
              <a:t>  {</a:t>
            </a:r>
            <a:br>
              <a:rPr lang="en-IN" altLang="x-none" sz="1800" dirty="0"/>
            </a:br>
            <a:r>
              <a:rPr lang="en-IN" altLang="x-none" sz="1800" dirty="0"/>
              <a:t>  alert("Not a valid e-mail address");</a:t>
            </a:r>
            <a:br>
              <a:rPr lang="en-IN" altLang="x-none" sz="1800" dirty="0"/>
            </a:br>
            <a:r>
              <a:rPr lang="en-IN" altLang="x-none" sz="1800" dirty="0"/>
              <a:t>  return false;     }  }</a:t>
            </a:r>
            <a:endParaRPr lang="en-IN" altLang="x-none" sz="1800" dirty="0"/>
          </a:p>
          <a:p>
            <a:endParaRPr lang="en-IN" altLang="x-none" sz="1800" dirty="0"/>
          </a:p>
          <a:p>
            <a:pPr>
              <a:buNone/>
            </a:pPr>
            <a:endParaRPr lang="en-IN" altLang="x-none" sz="1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JavaScript Can Do…</a:t>
            </a:r>
            <a:endParaRPr dirty="0"/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react to events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read and write HTML elements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validate input data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detect the visitor's browser</a:t>
            </a: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 JavaScript can be used to create cookies</a:t>
            </a:r>
            <a:endParaRPr lang="en-IN" altLang="x-none" sz="2000" dirty="0">
              <a:cs typeface="Calibri" pitchFamily="34" charset="0"/>
            </a:endParaRP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endParaRPr dirty="0"/>
          </a:p>
          <a:p>
            <a:pPr algn="just" eaLnBrk="1" hangingPunct="1">
              <a:lnSpc>
                <a:spcPct val="150000"/>
              </a:lnSpc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31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31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 JavaScript Timing Events</a:t>
            </a:r>
            <a:endParaRPr lang="en-IN" altLang="x-none" sz="1800" b="1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it is possible to execute some code after a specified time-interval. This is called timing events.</a:t>
            </a:r>
            <a:endParaRPr lang="en-IN" altLang="x-none" sz="1800" dirty="0"/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two key methods that are used are: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setTimeout() - executes a code some time in the future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clearTimeout() - cancels the setTimeout()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The setTimeout() Method</a:t>
            </a:r>
            <a:endParaRPr lang="en-IN" altLang="x-none" sz="1800" b="1" dirty="0"/>
          </a:p>
          <a:p>
            <a:pPr>
              <a:lnSpc>
                <a:spcPct val="150000"/>
              </a:lnSpc>
              <a:buNone/>
            </a:pPr>
            <a:r>
              <a:rPr lang="fr-FR" altLang="x-none" sz="1800" dirty="0"/>
              <a:t>	var t=setTimeout("</a:t>
            </a:r>
            <a:r>
              <a:rPr lang="fr-FR" altLang="x-none" sz="1800" i="1" dirty="0"/>
              <a:t>javascript statement</a:t>
            </a:r>
            <a:r>
              <a:rPr lang="fr-FR" altLang="x-none" sz="1800" dirty="0"/>
              <a:t>",</a:t>
            </a:r>
            <a:r>
              <a:rPr lang="fr-FR" altLang="x-none" sz="1800" i="1" dirty="0"/>
              <a:t>milliseconds</a:t>
            </a:r>
            <a:r>
              <a:rPr lang="fr-FR" altLang="x-none" sz="1800" dirty="0"/>
              <a:t>);</a:t>
            </a:r>
            <a:endParaRPr lang="fr-FR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The setTimeout() method returns a value.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To get a timer to work in infinite loop, write a function that calls itself.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endParaRPr lang="en-IN" altLang="x-none" sz="1800" dirty="0"/>
          </a:p>
          <a:p>
            <a:pPr lvl="1">
              <a:lnSpc>
                <a:spcPct val="150000"/>
              </a:lnSpc>
            </a:pPr>
            <a:endParaRPr lang="en-IN" altLang="x-none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42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42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/>
              <a:t>	 &lt;html&gt;    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timeMsg()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 err="1"/>
              <a:t>var</a:t>
            </a:r>
            <a:r>
              <a:rPr lang="en-IN" altLang="x-none" sz="2000" dirty="0"/>
              <a:t> </a:t>
            </a:r>
            <a:r>
              <a:rPr lang="en-IN" altLang="x-none" sz="2000" dirty="0" smtClean="0"/>
              <a:t>t=</a:t>
            </a:r>
            <a:r>
              <a:rPr lang="en-IN" altLang="x-none" sz="2000" dirty="0" err="1" smtClean="0"/>
              <a:t>setTimeout</a:t>
            </a:r>
            <a:r>
              <a:rPr lang="en-IN" altLang="x-none" sz="2000" dirty="0" smtClean="0"/>
              <a:t>(</a:t>
            </a:r>
            <a:r>
              <a:rPr lang="en-IN" altLang="x-none" sz="2000" dirty="0" err="1" smtClean="0"/>
              <a:t>alertMsg</a:t>
            </a:r>
            <a:r>
              <a:rPr lang="en-IN" altLang="x-none" sz="2000" dirty="0" smtClean="0"/>
              <a:t>(),</a:t>
            </a:r>
            <a:r>
              <a:rPr lang="en-IN" altLang="x-none" sz="2000" dirty="0"/>
              <a:t>3000);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function alertMsg()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</a:t>
            </a:r>
            <a:br>
              <a:rPr lang="en-IN" altLang="x-none" sz="2000" dirty="0"/>
            </a:br>
            <a:r>
              <a:rPr lang="en-IN" altLang="x-none" sz="2000" dirty="0"/>
              <a:t>&lt;body&gt;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value="Display alert box in 3 seconds"</a:t>
            </a:r>
            <a:br>
              <a:rPr lang="en-IN" altLang="x-none" sz="2000" dirty="0"/>
            </a:br>
            <a:r>
              <a:rPr lang="en-IN" altLang="x-none" sz="2000" dirty="0"/>
              <a:t>onclick="timeMsg()" /&gt;</a:t>
            </a:r>
            <a:br>
              <a:rPr lang="en-IN" altLang="x-none" sz="2000" dirty="0"/>
            </a:br>
            <a:r>
              <a:rPr lang="en-IN" altLang="x-none" sz="2000" dirty="0"/>
              <a:t>&lt;/form&gt;  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  <a:endParaRPr lang="en-IN" altLang="x-none" sz="2000" dirty="0"/>
          </a:p>
          <a:p>
            <a:pPr marL="0" indent="0">
              <a:buNone/>
            </a:pPr>
            <a:br>
              <a:rPr lang="en-IN" altLang="x-none" sz="2000" dirty="0"/>
            </a:br>
            <a:endParaRPr lang="en-IN" altLang="x-none" sz="1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35448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35" name="Content Placeholder 4"/>
          <p:cNvSpPr>
            <a:spLocks noGrp="1"/>
          </p:cNvSpPr>
          <p:nvPr>
            <p:ph idx="1"/>
          </p:nvPr>
        </p:nvSpPr>
        <p:spPr>
          <a:xfrm>
            <a:off x="4648200" y="1828800"/>
            <a:ext cx="4419600" cy="5853113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>
                <a:latin typeface="+mn-lt"/>
                <a:ea typeface="+mn-ea"/>
                <a:cs typeface="+mn-cs"/>
              </a:rPr>
              <a:t>if (!timer_is_on)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timedCount();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type="text" id="txt" /&gt;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&lt;/form&gt; &lt;/body&gt;  &lt;/html&gt;</a:t>
            </a:r>
            <a:endParaRPr lang="en-IN" altLang="x-none" sz="1800" dirty="0"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IN" altLang="x-none" sz="1800" dirty="0">
              <a:latin typeface="+mn-lt"/>
              <a:ea typeface="+mn-ea"/>
              <a:cs typeface="+mn-cs"/>
            </a:endParaRPr>
          </a:p>
          <a:p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6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486275" cy="469138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1800" b="1" dirty="0">
                <a:latin typeface="+mn-lt"/>
                <a:ea typeface="+mn-ea"/>
                <a:cs typeface="+mn-cs"/>
              </a:rPr>
              <a:t>	 JavaScript Timing Events</a:t>
            </a:r>
            <a:endParaRPr lang="en-IN" altLang="x-none" sz="1800" b="1" dirty="0">
              <a:latin typeface="+mn-lt"/>
              <a:ea typeface="+mn-ea"/>
              <a:cs typeface="+mn-cs"/>
            </a:endParaRPr>
          </a:p>
          <a:p>
            <a:r>
              <a:rPr lang="en-IN" altLang="x-none" sz="1800" dirty="0">
                <a:latin typeface="+mn-lt"/>
                <a:ea typeface="+mn-ea"/>
                <a:cs typeface="+mn-cs"/>
              </a:rPr>
              <a:t> &lt;html&gt; &lt;head&gt; 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var c=0;   var t;    var timer_is_on=0;</a:t>
            </a:r>
            <a:endParaRPr lang="en-IN" altLang="x-none" sz="1800" dirty="0">
              <a:latin typeface="+mn-lt"/>
              <a:ea typeface="+mn-ea"/>
              <a:cs typeface="+mn-cs"/>
            </a:endParaRPr>
          </a:p>
          <a:p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 smtClean="0">
                <a:latin typeface="+mn-lt"/>
                <a:ea typeface="+mn-ea"/>
                <a:cs typeface="+mn-cs"/>
              </a:rPr>
              <a:t>t=</a:t>
            </a:r>
            <a:r>
              <a:rPr lang="en-IN" altLang="x-none" sz="1800" dirty="0" err="1" smtClean="0">
                <a:latin typeface="+mn-lt"/>
                <a:ea typeface="+mn-ea"/>
                <a:cs typeface="+mn-cs"/>
              </a:rPr>
              <a:t>setTimeout</a:t>
            </a:r>
            <a:r>
              <a:rPr lang="en-IN" altLang="x-none" sz="1800" dirty="0" smtClean="0">
                <a:latin typeface="+mn-lt"/>
                <a:ea typeface="+mn-ea"/>
                <a:cs typeface="+mn-cs"/>
              </a:rPr>
              <a:t>(timedCount,1000</a:t>
            </a:r>
            <a:r>
              <a:rPr lang="en-IN" altLang="x-none" sz="1800" dirty="0">
                <a:latin typeface="+mn-lt"/>
                <a:ea typeface="+mn-ea"/>
                <a:cs typeface="+mn-cs"/>
              </a:rPr>
              <a:t>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7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cxnSp>
        <p:nvCxnSpPr>
          <p:cNvPr id="95238" name="Straight Connector 8"/>
          <p:cNvCxnSpPr/>
          <p:nvPr/>
        </p:nvCxnSpPr>
        <p:spPr>
          <a:xfrm rot="5400000">
            <a:off x="2286000" y="4191000"/>
            <a:ext cx="4724400" cy="3175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62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JavaScript Timing Events</a:t>
            </a:r>
            <a:endParaRPr kumimoji="0" lang="en-I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IN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Method</a:t>
            </a:r>
            <a:endParaRPr kumimoji="0" lang="en-IN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IN" sz="20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setTimeout_variable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See Timing Clock Example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37734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283" name="Content Placeholder 4"/>
          <p:cNvSpPr>
            <a:spLocks noGrp="1"/>
          </p:cNvSpPr>
          <p:nvPr>
            <p:ph idx="1"/>
          </p:nvPr>
        </p:nvSpPr>
        <p:spPr>
          <a:xfrm>
            <a:off x="4657725" y="1676400"/>
            <a:ext cx="4784725" cy="585343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>
                <a:latin typeface="+mn-lt"/>
                <a:ea typeface="+mn-ea"/>
                <a:cs typeface="+mn-cs"/>
              </a:rPr>
              <a:t>function stopCount()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clearTimeout(t);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type="text" id="txt"&gt;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value="Stop count!" onclick="stopCount()"&gt;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&lt;/form&gt;   &lt;/body&gt;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&lt;/html&gt;</a:t>
            </a:r>
            <a:endParaRPr lang="en-IN" altLang="x-none" sz="2000" dirty="0">
              <a:latin typeface="+mn-lt"/>
              <a:ea typeface="+mn-ea"/>
              <a:cs typeface="+mn-cs"/>
            </a:endParaRPr>
          </a:p>
          <a:p>
            <a:pPr>
              <a:buNone/>
            </a:pP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7284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724400" cy="4691063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dirty="0">
                <a:latin typeface="+mn-lt"/>
                <a:ea typeface="+mn-ea"/>
                <a:cs typeface="+mn-cs"/>
              </a:rPr>
              <a:t>&lt;html&gt; &lt;head&gt;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var c=0; var t; var 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t=setTimeout</a:t>
            </a:r>
            <a:r>
              <a:rPr lang="en-IN" altLang="x-none" sz="2000">
                <a:latin typeface="+mn-lt"/>
                <a:ea typeface="+mn-ea"/>
                <a:cs typeface="+mn-cs"/>
              </a:rPr>
              <a:t>("</a:t>
            </a:r>
            <a:r>
              <a:rPr lang="en-IN" altLang="x-none" sz="2000" smtClean="0">
                <a:latin typeface="+mn-lt"/>
                <a:ea typeface="+mn-ea"/>
                <a:cs typeface="+mn-cs"/>
              </a:rPr>
              <a:t>timedCount",</a:t>
            </a:r>
            <a:r>
              <a:rPr lang="en-IN" altLang="x-none" sz="2000" dirty="0">
                <a:latin typeface="+mn-lt"/>
                <a:ea typeface="+mn-ea"/>
                <a:cs typeface="+mn-cs"/>
              </a:rPr>
              <a:t>1000);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    if (!timer_is_on)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timedCount();</a:t>
            </a:r>
            <a:endParaRPr lang="en-IN" altLang="x-none" sz="2000" dirty="0">
              <a:latin typeface="+mn-lt"/>
              <a:ea typeface="+mn-ea"/>
              <a:cs typeface="+mn-cs"/>
            </a:endParaRPr>
          </a:p>
          <a:p>
            <a:r>
              <a:rPr lang="en-IN" altLang="x-none" sz="2000" dirty="0">
                <a:latin typeface="+mn-lt"/>
                <a:ea typeface="+mn-ea"/>
                <a:cs typeface="+mn-cs"/>
              </a:rPr>
              <a:t>  }   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728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cxnSp>
        <p:nvCxnSpPr>
          <p:cNvPr id="97286" name="Straight Connector 8"/>
          <p:cNvCxnSpPr/>
          <p:nvPr/>
        </p:nvCxnSpPr>
        <p:spPr>
          <a:xfrm rot="5400000">
            <a:off x="2360613" y="4191000"/>
            <a:ext cx="4724400" cy="1588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83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83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Insert Special Characters</a:t>
            </a:r>
            <a:endParaRPr lang="en-IN" altLang="x-none" sz="2000" b="1" dirty="0"/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The backslash (\) is used to insert apostrophes, new lines, quotes, and other special characters into a text string.</a:t>
            </a:r>
            <a:endParaRPr lang="en-IN" altLang="x-none" sz="2000" dirty="0"/>
          </a:p>
          <a:p>
            <a:pPr lvl="1" algn="just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"Vikings" from the north.";</a:t>
            </a:r>
            <a:br>
              <a:rPr lang="en-IN" altLang="x-none" sz="2000" dirty="0"/>
            </a:br>
            <a:endParaRPr lang="en-IN" altLang="x-none" sz="2000" dirty="0"/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In JavaScript, a string is started and stopped with either single or double quotes. </a:t>
            </a:r>
            <a:endParaRPr lang="en-IN" altLang="x-none" sz="2000" dirty="0"/>
          </a:p>
          <a:p>
            <a:pPr lvl="1" algn="l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\"Vikings\" from the north.";</a:t>
            </a:r>
            <a:br>
              <a:rPr lang="en-IN" altLang="x-none" sz="2000" dirty="0"/>
            </a:b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830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4495800"/>
            <a:ext cx="3886200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993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1 - Creating a Transparent Image</a:t>
            </a:r>
            <a:endParaRPr lang="en-IN" altLang="x-none" dirty="0"/>
          </a:p>
        </p:txBody>
      </p:sp>
      <p:sp>
        <p:nvSpPr>
          <p:cNvPr id="993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img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opacity:0.4;</a:t>
            </a:r>
            <a:br>
              <a:rPr lang="en-IN" altLang="x-none" sz="2000" dirty="0"/>
            </a:br>
            <a:r>
              <a:rPr lang="en-IN" altLang="x-none" sz="2000" dirty="0"/>
              <a:t>filter:alpha(opacity=40); /* For IE8 and earlier */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endParaRPr lang="en-IN" altLang="x-none" sz="2000" dirty="0"/>
          </a:p>
          <a:p>
            <a:pPr>
              <a:buNone/>
            </a:pP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93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5" y="2362200"/>
            <a:ext cx="1428750" cy="107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2362200"/>
            <a:ext cx="1438275" cy="108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1003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2 - Text in Transparent Box</a:t>
            </a:r>
            <a:endParaRPr lang="en-IN" altLang="x-none" dirty="0"/>
          </a:p>
        </p:txBody>
      </p:sp>
      <p:sp>
        <p:nvSpPr>
          <p:cNvPr id="1003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  <a:endParaRPr lang="en-IN" altLang="x-none" sz="2000" dirty="0"/>
          </a:p>
        </p:txBody>
      </p:sp>
      <p:pic>
        <p:nvPicPr>
          <p:cNvPr id="10035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828800"/>
            <a:ext cx="481012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584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Advantages of ClientSide Scripting</a:t>
            </a:r>
            <a:endParaRPr sz="2400" b="1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The Web browser uses it’s own resources, and erase the burden on the server.</a:t>
            </a:r>
            <a:endParaRPr sz="24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it has fewer feature than server side language.</a:t>
            </a:r>
            <a:endParaRPr sz="2400" dirty="0">
              <a:cs typeface="Calibri" pitchFamily="34" charset="0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DisAdvantages of ClientSide Scripting</a:t>
            </a:r>
            <a:endParaRPr sz="2400" b="1" dirty="0">
              <a:cs typeface="Calibri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usually visible</a:t>
            </a:r>
            <a:endParaRPr sz="2000" dirty="0">
              <a:cs typeface="Calibri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Probably modifiable</a:t>
            </a:r>
            <a:endParaRPr sz="2000" dirty="0">
              <a:cs typeface="Calibri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Local files and database can’t be accessed</a:t>
            </a: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</a:fld>
            <a:endParaRPr lang="en-US" sz="1200" b="0" dirty="0"/>
          </a:p>
        </p:txBody>
      </p:sp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  <a:endParaRPr dirty="0"/>
          </a:p>
        </p:txBody>
      </p:sp>
      <p:sp>
        <p:nvSpPr>
          <p:cNvPr id="368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 JavaScript program can either be placed directly in a Web page file or saved in an external text file</a:t>
            </a:r>
            <a:endParaRPr sz="1800" dirty="0"/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1800" dirty="0">
                <a:cs typeface="Calibri" pitchFamily="34" charset="0"/>
              </a:rPr>
              <a:t>Use the &lt;script&gt; tag (also use the type attribute to define the</a:t>
            </a:r>
            <a:endParaRPr lang="en-IN" altLang="x-none" sz="1800" dirty="0">
              <a:cs typeface="Calibri" pitchFamily="34" charset="0"/>
            </a:endParaRPr>
          </a:p>
          <a:p>
            <a:pPr algn="just"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scripting language)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&lt;html&gt;  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  &lt;head&gt;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	&lt;script type="text/</a:t>
            </a:r>
            <a:r>
              <a:rPr lang="en-IN" altLang="x-none" sz="1800" dirty="0" err="1">
                <a:cs typeface="Calibri" pitchFamily="34" charset="0"/>
              </a:rPr>
              <a:t>javascript</a:t>
            </a:r>
            <a:r>
              <a:rPr lang="en-IN" altLang="x-none" sz="1800" dirty="0" smtClean="0">
                <a:cs typeface="Calibri" pitchFamily="34" charset="0"/>
              </a:rPr>
              <a:t>"&gt;&lt;/</a:t>
            </a:r>
            <a:r>
              <a:rPr lang="en-IN" altLang="x-none" sz="1800" dirty="0">
                <a:cs typeface="Calibri" pitchFamily="34" charset="0"/>
              </a:rPr>
              <a:t>script&gt; 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&lt;/head&gt;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&lt;body&gt;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    &lt;script type="text/javascript"&gt;&lt;/script&gt;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	&lt;/body&gt;   	</a:t>
            </a:r>
            <a:endParaRPr lang="en-IN" altLang="x-none" sz="18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&lt;/html&gt;</a:t>
            </a:r>
            <a:endParaRPr sz="1800" b="1" dirty="0">
              <a:solidFill>
                <a:srgbClr val="FF0000"/>
              </a:solidFill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000" dirty="0"/>
          </a:p>
          <a:p>
            <a:pPr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27601</Words>
  <Application>WPS Presentation</Application>
  <PresentationFormat>On-screen Show (4:3)</PresentationFormat>
  <Paragraphs>970</Paragraphs>
  <Slides>77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Arial</vt:lpstr>
      <vt:lpstr>SimSun</vt:lpstr>
      <vt:lpstr>Wingdings</vt:lpstr>
      <vt:lpstr>Times New Roman</vt:lpstr>
      <vt:lpstr>DejaVu Sans</vt:lpstr>
      <vt:lpstr>Calibri</vt:lpstr>
      <vt:lpstr>Microsoft YaHei</vt:lpstr>
      <vt:lpstr>Droid Sans Fallback</vt:lpstr>
      <vt:lpstr>Arial Unicode MS</vt:lpstr>
      <vt:lpstr>OpenSymbol</vt:lpstr>
      <vt:lpstr>Courier New</vt:lpstr>
      <vt:lpstr>Noto Sans Symbols2</vt:lpstr>
      <vt:lpstr>Default Design</vt:lpstr>
      <vt:lpstr>Working with JavaScript</vt:lpstr>
      <vt:lpstr>Introduction to JavaScript</vt:lpstr>
      <vt:lpstr>Introduction to JavaScript</vt:lpstr>
      <vt:lpstr>Introduction to JavaScript</vt:lpstr>
      <vt:lpstr>Comparing Java and JavaScript</vt:lpstr>
      <vt:lpstr>Comparing Java and JavaScript</vt:lpstr>
      <vt:lpstr>JavaScript Can Do…</vt:lpstr>
      <vt:lpstr>PowerPoint 演示文稿</vt:lpstr>
      <vt:lpstr>Inserting JavaScript into a Web Page File</vt:lpstr>
      <vt:lpstr>Inserting JavaScript into a Web Page File</vt:lpstr>
      <vt:lpstr>External JavaScript</vt:lpstr>
      <vt:lpstr>External JavaScript Advantages</vt:lpstr>
      <vt:lpstr>JavaScript Output</vt:lpstr>
      <vt:lpstr>JavaScript Output</vt:lpstr>
      <vt:lpstr>Writing Output to the Web Page</vt:lpstr>
      <vt:lpstr>JavaScript Statements</vt:lpstr>
      <vt:lpstr>Working with Variables and Data</vt:lpstr>
      <vt:lpstr>Working with Variables and Data</vt:lpstr>
      <vt:lpstr>Declaring a JavaScript Variable</vt:lpstr>
      <vt:lpstr>Working with Dates</vt:lpstr>
      <vt:lpstr>Working with Dates</vt:lpstr>
      <vt:lpstr>Working with Expressions and Operators</vt:lpstr>
      <vt:lpstr>Working with Expressions and Operators</vt:lpstr>
      <vt:lpstr>Creating JavaScript Functions</vt:lpstr>
      <vt:lpstr>Creating JavaScript Functions</vt:lpstr>
      <vt:lpstr>Working with Conditional Statements</vt:lpstr>
      <vt:lpstr>Using Arrays</vt:lpstr>
      <vt:lpstr>Working with Program Loops</vt:lpstr>
      <vt:lpstr>Working with Program Loops</vt:lpstr>
      <vt:lpstr>Working with Program Loops</vt:lpstr>
      <vt:lpstr>JavaScript Popup Boxes</vt:lpstr>
      <vt:lpstr>JavaScript Popup Boxes</vt:lpstr>
      <vt:lpstr>JavaScript Popup Boxes</vt:lpstr>
      <vt:lpstr>JavaScript Popup Boxes</vt:lpstr>
      <vt:lpstr>JavaScript Popup Boxes</vt:lpstr>
      <vt:lpstr>Debugging Your JavaScript Programs</vt:lpstr>
      <vt:lpstr>Common Mistakes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Object</vt:lpstr>
      <vt:lpstr>JavaScript Object</vt:lpstr>
      <vt:lpstr>JavaScript Object</vt:lpstr>
      <vt:lpstr>JavaScript Object</vt:lpstr>
      <vt:lpstr>The document object</vt:lpstr>
      <vt:lpstr>The document object</vt:lpstr>
      <vt:lpstr>Window object</vt:lpstr>
      <vt:lpstr>PowerPoint 演示文稿</vt:lpstr>
      <vt:lpstr>PowerPoint 演示文稿</vt:lpstr>
      <vt:lpstr>PowerPoint 演示文稿</vt:lpstr>
      <vt:lpstr>Location Object</vt:lpstr>
      <vt:lpstr>History Object</vt:lpstr>
      <vt:lpstr>The Link Object</vt:lpstr>
      <vt:lpstr>The Link Object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Example 1 - Creating a Transparent Image</vt:lpstr>
      <vt:lpstr>Example 2 - Text in Transparent Box</vt:lpstr>
    </vt:vector>
  </TitlesOfParts>
  <Company>Course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Course Technology</dc:creator>
  <cp:lastModifiedBy>nimisha</cp:lastModifiedBy>
  <cp:revision>635</cp:revision>
  <dcterms:created xsi:type="dcterms:W3CDTF">2023-07-16T14:29:06Z</dcterms:created>
  <dcterms:modified xsi:type="dcterms:W3CDTF">2023-07-16T14:29:06Z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